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6" r:id="rId2"/>
    <p:sldId id="258" r:id="rId3"/>
    <p:sldId id="284" r:id="rId4"/>
    <p:sldId id="259" r:id="rId5"/>
    <p:sldId id="271" r:id="rId6"/>
    <p:sldId id="280" r:id="rId7"/>
    <p:sldId id="273" r:id="rId8"/>
    <p:sldId id="285" r:id="rId9"/>
    <p:sldId id="283" r:id="rId10"/>
    <p:sldId id="281" r:id="rId11"/>
    <p:sldId id="286" r:id="rId12"/>
    <p:sldId id="289" r:id="rId13"/>
    <p:sldId id="290" r:id="rId14"/>
    <p:sldId id="291" r:id="rId15"/>
    <p:sldId id="292" r:id="rId16"/>
    <p:sldId id="293" r:id="rId17"/>
    <p:sldId id="294" r:id="rId18"/>
    <p:sldId id="295" r:id="rId19"/>
    <p:sldId id="296" r:id="rId20"/>
    <p:sldId id="287" r:id="rId21"/>
    <p:sldId id="288" r:id="rId22"/>
    <p:sldId id="297" r:id="rId23"/>
    <p:sldId id="298" r:id="rId24"/>
    <p:sldId id="299" r:id="rId25"/>
    <p:sldId id="300" r:id="rId26"/>
    <p:sldId id="268" r:id="rId27"/>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88D81C50-2009-4646-B547-125E5BAC4CCA}">
          <p14:sldIdLst>
            <p14:sldId id="256"/>
            <p14:sldId id="258"/>
            <p14:sldId id="284"/>
          </p14:sldIdLst>
        </p14:section>
        <p14:section name="Presentation" id="{9B066A1E-9E72-A44D-A06D-5E3C75E80272}">
          <p14:sldIdLst>
            <p14:sldId id="259"/>
            <p14:sldId id="271"/>
            <p14:sldId id="280"/>
            <p14:sldId id="273"/>
            <p14:sldId id="285"/>
            <p14:sldId id="283"/>
            <p14:sldId id="281"/>
            <p14:sldId id="286"/>
            <p14:sldId id="289"/>
            <p14:sldId id="290"/>
            <p14:sldId id="291"/>
            <p14:sldId id="292"/>
            <p14:sldId id="293"/>
            <p14:sldId id="294"/>
            <p14:sldId id="295"/>
            <p14:sldId id="296"/>
            <p14:sldId id="287"/>
            <p14:sldId id="288"/>
            <p14:sldId id="297"/>
            <p14:sldId id="298"/>
            <p14:sldId id="299"/>
            <p14:sldId id="300"/>
            <p14:sldId id="26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343"/>
    <a:srgbClr val="9097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11" autoAdjust="0"/>
    <p:restoredTop sz="94660" autoAdjust="0"/>
  </p:normalViewPr>
  <p:slideViewPr>
    <p:cSldViewPr showGuides="1">
      <p:cViewPr>
        <p:scale>
          <a:sx n="104" d="100"/>
          <a:sy n="104" d="100"/>
        </p:scale>
        <p:origin x="1296" y="3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4" d="100"/>
          <a:sy n="84" d="100"/>
        </p:scale>
        <p:origin x="282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5E45A5-A29D-4E3B-B598-F32F75400083}" type="datetimeFigureOut">
              <a:rPr lang="nl-NL" smtClean="0"/>
              <a:t>15-06-2020</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BF5EA7-A535-4ACE-B87A-C2984926A9ED}" type="slidenum">
              <a:rPr lang="nl-NL" smtClean="0"/>
              <a:t>‹#›</a:t>
            </a:fld>
            <a:endParaRPr lang="nl-NL"/>
          </a:p>
        </p:txBody>
      </p:sp>
    </p:spTree>
    <p:extLst>
      <p:ext uri="{BB962C8B-B14F-4D97-AF65-F5344CB8AC3E}">
        <p14:creationId xmlns:p14="http://schemas.microsoft.com/office/powerpoint/2010/main" val="28608395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8CFED-38D0-4B88-9B36-FF395476E392}" type="datetimeFigureOut">
              <a:rPr lang="nl-NL" smtClean="0"/>
              <a:t>15-06-2020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ACC1F-386F-4E42-8E38-7BACBF493300}" type="slidenum">
              <a:rPr lang="nl-NL" smtClean="0"/>
              <a:t>‹#›</a:t>
            </a:fld>
            <a:endParaRPr lang="nl-NL"/>
          </a:p>
        </p:txBody>
      </p:sp>
    </p:spTree>
    <p:extLst>
      <p:ext uri="{BB962C8B-B14F-4D97-AF65-F5344CB8AC3E}">
        <p14:creationId xmlns:p14="http://schemas.microsoft.com/office/powerpoint/2010/main" val="27091789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Tijdelijke aanduiding voor afbeelding 6"/>
          <p:cNvSpPr>
            <a:spLocks noGrp="1"/>
          </p:cNvSpPr>
          <p:nvPr>
            <p:ph type="pic" sz="quarter" idx="12" hasCustomPrompt="1"/>
          </p:nvPr>
        </p:nvSpPr>
        <p:spPr>
          <a:xfrm>
            <a:off x="0" y="0"/>
            <a:ext cx="12192000" cy="6858000"/>
          </a:xfrm>
        </p:spPr>
        <p:txBody>
          <a:bodyPr/>
          <a:lstStyle>
            <a:lvl1pPr algn="l">
              <a:defRPr/>
            </a:lvl1pPr>
          </a:lstStyle>
          <a:p>
            <a:r>
              <a:rPr lang="nl-NL" dirty="0"/>
              <a:t>Klik hier en voeg de afbeelding in, klik vervolgens 'reset' of 'opnieuw instellen' in het menu</a:t>
            </a:r>
          </a:p>
        </p:txBody>
      </p:sp>
      <p:sp>
        <p:nvSpPr>
          <p:cNvPr id="9" name="Tijdelijke aanduiding voor tekst 11"/>
          <p:cNvSpPr>
            <a:spLocks noGrp="1"/>
          </p:cNvSpPr>
          <p:nvPr>
            <p:ph type="body" sz="quarter" idx="11"/>
          </p:nvPr>
        </p:nvSpPr>
        <p:spPr>
          <a:xfrm>
            <a:off x="0" y="0"/>
            <a:ext cx="12192000" cy="6858000"/>
          </a:xfrm>
          <a:blipFill rotWithShape="1">
            <a:blip r:embed="rId2"/>
            <a:stretch>
              <a:fillRect/>
            </a:stretch>
          </a:blipFill>
        </p:spPr>
        <p:txBody>
          <a:bodyPr lIns="0" tIns="0" rIns="0" bIns="0">
            <a:noAutofit/>
          </a:bodyPr>
          <a:lstStyle>
            <a:lvl1pPr marL="0" indent="0">
              <a:buNone/>
              <a:defRPr sz="100">
                <a:solidFill>
                  <a:schemeClr val="bg1"/>
                </a:solidFill>
              </a:defRPr>
            </a:lvl1pPr>
          </a:lstStyle>
          <a:p>
            <a:pPr lvl="0"/>
            <a:r>
              <a:rPr lang="en-US"/>
              <a:t>Click to edit Master text styles</a:t>
            </a:r>
          </a:p>
        </p:txBody>
      </p:sp>
      <p:sp>
        <p:nvSpPr>
          <p:cNvPr id="2" name="Titel 1"/>
          <p:cNvSpPr>
            <a:spLocks noGrp="1"/>
          </p:cNvSpPr>
          <p:nvPr>
            <p:ph type="ctrTitle"/>
          </p:nvPr>
        </p:nvSpPr>
        <p:spPr>
          <a:xfrm>
            <a:off x="1206620" y="4484914"/>
            <a:ext cx="5876351" cy="1120798"/>
          </a:xfrm>
        </p:spPr>
        <p:txBody>
          <a:bodyPr tIns="0" anchor="b">
            <a:noAutofit/>
          </a:bodyPr>
          <a:lstStyle>
            <a:lvl1pPr algn="l">
              <a:defRPr lang="nl-NL" sz="2800" b="1" kern="1200" cap="all" spc="-5" baseline="0" smtClean="0">
                <a:solidFill>
                  <a:schemeClr val="tx2"/>
                </a:solidFill>
                <a:latin typeface="+mj-lt"/>
                <a:ea typeface="+mn-ea"/>
                <a:cs typeface="Arial Black"/>
              </a:defRPr>
            </a:lvl1pPr>
          </a:lstStyle>
          <a:p>
            <a:r>
              <a:rPr lang="en-US"/>
              <a:t>Click to edit Master title style</a:t>
            </a:r>
            <a:endParaRPr lang="nl-NL" dirty="0"/>
          </a:p>
        </p:txBody>
      </p:sp>
      <p:sp>
        <p:nvSpPr>
          <p:cNvPr id="3" name="Ondertitel 2"/>
          <p:cNvSpPr>
            <a:spLocks noGrp="1"/>
          </p:cNvSpPr>
          <p:nvPr>
            <p:ph type="subTitle" idx="1"/>
          </p:nvPr>
        </p:nvSpPr>
        <p:spPr>
          <a:xfrm>
            <a:off x="1206620" y="5654426"/>
            <a:ext cx="5876351" cy="760888"/>
          </a:xfrm>
        </p:spPr>
        <p:txBody>
          <a:bodyPr lIns="0" tIns="0" rIns="0" bIns="0"/>
          <a:lstStyle>
            <a:lvl1pPr marL="0" indent="0" algn="l">
              <a:buNone/>
              <a:defRPr lang="nl-NL" sz="1800" kern="1200" spc="-5" dirty="0" smtClean="0">
                <a:solidFill>
                  <a:srgbClr val="213343"/>
                </a:solidFill>
                <a:latin typeface="+mn-lt"/>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14" name="Tijdelijke aanduiding voor tekst 13"/>
          <p:cNvSpPr>
            <a:spLocks noGrp="1"/>
          </p:cNvSpPr>
          <p:nvPr>
            <p:ph type="body" sz="quarter" idx="13" hasCustomPrompt="1"/>
          </p:nvPr>
        </p:nvSpPr>
        <p:spPr>
          <a:xfrm>
            <a:off x="8522539" y="2260840"/>
            <a:ext cx="2159000" cy="1208074"/>
          </a:xfrm>
        </p:spPr>
        <p:txBody>
          <a:bodyPr lIns="0" tIns="0" rIns="0" bIns="0">
            <a:noAutofit/>
          </a:bodyPr>
          <a:lstStyle>
            <a:lvl1pPr marL="0" indent="0">
              <a:buNone/>
              <a:defRPr lang="nl-NL" sz="1300" kern="1200" dirty="0">
                <a:solidFill>
                  <a:srgbClr val="FFFFFF"/>
                </a:solidFill>
                <a:latin typeface="+mn-lt"/>
                <a:ea typeface="+mn-ea"/>
                <a:cs typeface="Arial"/>
              </a:defRPr>
            </a:lvl1pPr>
          </a:lstStyle>
          <a:p>
            <a:pPr lvl="0"/>
            <a:r>
              <a:rPr lang="nl-NL" dirty="0"/>
              <a:t>Name</a:t>
            </a:r>
          </a:p>
        </p:txBody>
      </p:sp>
      <p:sp>
        <p:nvSpPr>
          <p:cNvPr id="15" name="Tijdelijke aanduiding voor tekst 13"/>
          <p:cNvSpPr>
            <a:spLocks noGrp="1"/>
          </p:cNvSpPr>
          <p:nvPr>
            <p:ph type="body" sz="quarter" idx="14" hasCustomPrompt="1"/>
          </p:nvPr>
        </p:nvSpPr>
        <p:spPr>
          <a:xfrm>
            <a:off x="8522539" y="1103085"/>
            <a:ext cx="2159000" cy="772229"/>
          </a:xfrm>
        </p:spPr>
        <p:txBody>
          <a:bodyPr lIns="0" tIns="0" rIns="0" bIns="0" anchor="b">
            <a:noAutofit/>
          </a:bodyPr>
          <a:lstStyle>
            <a:lvl1pPr marL="0" indent="0">
              <a:buNone/>
              <a:defRPr lang="nl-NL" sz="1300" i="1" kern="1200" dirty="0">
                <a:solidFill>
                  <a:srgbClr val="213343"/>
                </a:solidFill>
                <a:latin typeface="+mn-lt"/>
                <a:ea typeface="+mn-ea"/>
                <a:cs typeface="Arial"/>
              </a:defRPr>
            </a:lvl1pPr>
          </a:lstStyle>
          <a:p>
            <a:pPr lvl="0"/>
            <a:r>
              <a:rPr lang="nl-NL" dirty="0"/>
              <a:t>Version/Date</a:t>
            </a:r>
          </a:p>
        </p:txBody>
      </p:sp>
    </p:spTree>
    <p:extLst>
      <p:ext uri="{BB962C8B-B14F-4D97-AF65-F5344CB8AC3E}">
        <p14:creationId xmlns:p14="http://schemas.microsoft.com/office/powerpoint/2010/main" val="28805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12" name="Tijdelijke aanduiding voor afbeelding 6"/>
          <p:cNvSpPr>
            <a:spLocks noGrp="1"/>
          </p:cNvSpPr>
          <p:nvPr>
            <p:ph type="pic" sz="quarter" idx="10" hasCustomPrompt="1"/>
          </p:nvPr>
        </p:nvSpPr>
        <p:spPr>
          <a:xfrm>
            <a:off x="0" y="0"/>
            <a:ext cx="12192000" cy="6858000"/>
          </a:xfrm>
        </p:spPr>
        <p:txBody>
          <a:bodyPr/>
          <a:lstStyle>
            <a:lvl1pPr algn="l">
              <a:defRPr/>
            </a:lvl1pPr>
          </a:lstStyle>
          <a:p>
            <a:r>
              <a:rPr lang="nl-NL" dirty="0"/>
              <a:t>Klik hier en voeg de afbeelding in, klik vervolgens 'reset' of 'opnieuw instellen' in het menu</a:t>
            </a:r>
          </a:p>
        </p:txBody>
      </p:sp>
      <p:sp>
        <p:nvSpPr>
          <p:cNvPr id="6" name="Titel 1"/>
          <p:cNvSpPr>
            <a:spLocks noGrp="1"/>
          </p:cNvSpPr>
          <p:nvPr>
            <p:ph type="title"/>
          </p:nvPr>
        </p:nvSpPr>
        <p:spPr>
          <a:xfrm>
            <a:off x="1409838" y="5321860"/>
            <a:ext cx="9970775" cy="428835"/>
          </a:xfrm>
        </p:spPr>
        <p:txBody>
          <a:bodyPr anchor="b"/>
          <a:lstStyle>
            <a:lvl1pPr>
              <a:defRPr lang="nl-NL" sz="2800" b="1" kern="1200" cap="all" spc="-5" baseline="0" smtClean="0">
                <a:solidFill>
                  <a:srgbClr val="FFFFFF"/>
                </a:solidFill>
                <a:latin typeface="+mj-lt"/>
                <a:ea typeface="+mn-ea"/>
                <a:cs typeface="Arial Black"/>
              </a:defRPr>
            </a:lvl1pPr>
          </a:lstStyle>
          <a:p>
            <a:r>
              <a:rPr lang="en-US"/>
              <a:t>Click to edit Master title style</a:t>
            </a:r>
            <a:endParaRPr lang="nl-NL" dirty="0"/>
          </a:p>
        </p:txBody>
      </p:sp>
      <p:sp>
        <p:nvSpPr>
          <p:cNvPr id="16" name="Tijdelijke aanduiding voor tekst 11"/>
          <p:cNvSpPr>
            <a:spLocks noGrp="1"/>
          </p:cNvSpPr>
          <p:nvPr>
            <p:ph type="body" sz="quarter" idx="11"/>
          </p:nvPr>
        </p:nvSpPr>
        <p:spPr>
          <a:xfrm>
            <a:off x="7923882" y="812880"/>
            <a:ext cx="3456000" cy="3456000"/>
          </a:xfrm>
          <a:blipFill rotWithShape="1">
            <a:blip r:embed="rId2"/>
            <a:stretch>
              <a:fillRect/>
            </a:stretch>
          </a:blipFill>
        </p:spPr>
        <p:txBody>
          <a:bodyPr lIns="0" tIns="0" rIns="0" bIns="0">
            <a:noAutofit/>
          </a:bodyPr>
          <a:lstStyle>
            <a:lvl1pPr marL="0" indent="0" algn="r">
              <a:buNone/>
              <a:defRPr sz="100">
                <a:solidFill>
                  <a:schemeClr val="bg1"/>
                </a:solidFill>
              </a:defRPr>
            </a:lvl1pPr>
          </a:lstStyle>
          <a:p>
            <a:pPr lvl="0"/>
            <a:r>
              <a:rPr lang="en-US"/>
              <a:t>Click to edit Master text styles</a:t>
            </a:r>
          </a:p>
        </p:txBody>
      </p:sp>
      <p:sp>
        <p:nvSpPr>
          <p:cNvPr id="3" name="#"/>
          <p:cNvSpPr>
            <a:spLocks noGrp="1"/>
          </p:cNvSpPr>
          <p:nvPr>
            <p:ph type="body" idx="1" hasCustomPrompt="1"/>
          </p:nvPr>
        </p:nvSpPr>
        <p:spPr>
          <a:xfrm>
            <a:off x="8169275" y="1084233"/>
            <a:ext cx="2978150" cy="2103467"/>
          </a:xfrm>
        </p:spPr>
        <p:txBody>
          <a:bodyPr wrap="none" lIns="0" rIns="0">
            <a:noAutofit/>
          </a:bodyPr>
          <a:lstStyle>
            <a:lvl1pPr marL="0" indent="0" algn="ctr">
              <a:buNone/>
              <a:defRPr sz="139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a:t>
            </a:r>
          </a:p>
        </p:txBody>
      </p:sp>
      <p:sp>
        <p:nvSpPr>
          <p:cNvPr id="14" name="#"/>
          <p:cNvSpPr>
            <a:spLocks noGrp="1"/>
          </p:cNvSpPr>
          <p:nvPr>
            <p:ph type="body" idx="15" hasCustomPrompt="1"/>
          </p:nvPr>
        </p:nvSpPr>
        <p:spPr>
          <a:xfrm>
            <a:off x="8153400" y="1198532"/>
            <a:ext cx="2997200" cy="484748"/>
          </a:xfrm>
        </p:spPr>
        <p:txBody>
          <a:bodyPr wrap="square" lIns="0" rIns="0">
            <a:spAutoFit/>
          </a:bodyPr>
          <a:lstStyle>
            <a:lvl1pPr marL="0" indent="0" algn="ctr">
              <a:buNone/>
              <a:defRPr sz="2000" cap="none">
                <a:solidFill>
                  <a:srgbClr val="21334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CHAPTER</a:t>
            </a:r>
          </a:p>
        </p:txBody>
      </p:sp>
    </p:spTree>
    <p:extLst>
      <p:ext uri="{BB962C8B-B14F-4D97-AF65-F5344CB8AC3E}">
        <p14:creationId xmlns:p14="http://schemas.microsoft.com/office/powerpoint/2010/main" val="399319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format">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0" hasCustomPrompt="1"/>
          </p:nvPr>
        </p:nvSpPr>
        <p:spPr>
          <a:xfrm>
            <a:off x="0" y="0"/>
            <a:ext cx="12192000" cy="6858000"/>
          </a:xfrm>
        </p:spPr>
        <p:txBody>
          <a:bodyPr/>
          <a:lstStyle>
            <a:lvl1pPr algn="l">
              <a:defRPr/>
            </a:lvl1pPr>
          </a:lstStyle>
          <a:p>
            <a:r>
              <a:rPr lang="nl-NL" dirty="0"/>
              <a:t>Klik hier en voeg de afbeelding in, klik vervolgens 'reset' of 'opnieuw instellen' in het menu</a:t>
            </a:r>
          </a:p>
        </p:txBody>
      </p:sp>
      <p:sp>
        <p:nvSpPr>
          <p:cNvPr id="12" name="Tijdelijke aanduiding voor tekst 11"/>
          <p:cNvSpPr>
            <a:spLocks noGrp="1"/>
          </p:cNvSpPr>
          <p:nvPr>
            <p:ph type="body" sz="quarter" idx="11"/>
          </p:nvPr>
        </p:nvSpPr>
        <p:spPr>
          <a:xfrm>
            <a:off x="1" y="0"/>
            <a:ext cx="12192000" cy="6858000"/>
          </a:xfrm>
          <a:blipFill>
            <a:blip r:embed="rId2"/>
            <a:stretch>
              <a:fillRect/>
            </a:stretch>
          </a:blipFill>
        </p:spPr>
        <p:txBody>
          <a:bodyPr lIns="0" tIns="0" rIns="0" bIns="0">
            <a:noAutofit/>
          </a:bodyPr>
          <a:lstStyle>
            <a:lvl1pPr marL="0" indent="0">
              <a:buNone/>
              <a:defRPr sz="1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54862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2344" y="5733256"/>
            <a:ext cx="2880000" cy="1025280"/>
          </a:xfrm>
          <a:prstGeom prst="rect">
            <a:avLst/>
          </a:prstGeom>
        </p:spPr>
      </p:pic>
      <p:sp>
        <p:nvSpPr>
          <p:cNvPr id="6"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B90E8CF-965F-5A42-8080-8C03999F4901}" type="datetime1">
              <a:rPr lang="en-US" smtClean="0"/>
              <a:t>6/15/20</a:t>
            </a:fld>
            <a:endParaRPr lang="en-GB" dirty="0"/>
          </a:p>
        </p:txBody>
      </p:sp>
      <p:sp>
        <p:nvSpPr>
          <p:cNvPr id="7"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dirty="0"/>
              <a:t>short title presentation - customize via footnote</a:t>
            </a:r>
          </a:p>
        </p:txBody>
      </p:sp>
      <p:sp>
        <p:nvSpPr>
          <p:cNvPr id="12"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dirty="0"/>
          </a:p>
        </p:txBody>
      </p:sp>
    </p:spTree>
    <p:extLst>
      <p:ext uri="{BB962C8B-B14F-4D97-AF65-F5344CB8AC3E}">
        <p14:creationId xmlns:p14="http://schemas.microsoft.com/office/powerpoint/2010/main" val="423656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Locations">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4657" y="0"/>
            <a:ext cx="10327343" cy="6858000"/>
          </a:xfrm>
          <a:prstGeom prst="rect">
            <a:avLst/>
          </a:prstGeom>
        </p:spPr>
      </p:pic>
      <p:sp>
        <p:nvSpPr>
          <p:cNvPr id="5" name="object 11"/>
          <p:cNvSpPr txBox="1"/>
          <p:nvPr userDrawn="1"/>
        </p:nvSpPr>
        <p:spPr>
          <a:xfrm>
            <a:off x="2260601" y="980728"/>
            <a:ext cx="2248750" cy="653768"/>
          </a:xfrm>
          <a:prstGeom prst="rect">
            <a:avLst/>
          </a:prstGeom>
        </p:spPr>
        <p:txBody>
          <a:bodyPr vert="horz" wrap="square" lIns="0" tIns="33019" rIns="0" bIns="0" rtlCol="0">
            <a:spAutoFit/>
          </a:bodyPr>
          <a:lstStyle/>
          <a:p>
            <a:pPr marL="337820" algn="r">
              <a:lnSpc>
                <a:spcPct val="100000"/>
              </a:lnSpc>
              <a:spcBef>
                <a:spcPts val="259"/>
              </a:spcBef>
            </a:pPr>
            <a:r>
              <a:rPr lang="nl-NL" sz="1200" b="0" dirty="0">
                <a:solidFill>
                  <a:schemeClr val="tx2"/>
                </a:solidFill>
                <a:latin typeface="Arial Black"/>
                <a:cs typeface="Arial Black"/>
              </a:rPr>
              <a:t>MAIN</a:t>
            </a:r>
            <a:r>
              <a:rPr lang="nl-NL" sz="1200" b="0" baseline="0" dirty="0">
                <a:solidFill>
                  <a:schemeClr val="tx2"/>
                </a:solidFill>
                <a:latin typeface="Arial Black"/>
                <a:cs typeface="Arial Black"/>
              </a:rPr>
              <a:t> CAMPUS</a:t>
            </a:r>
          </a:p>
          <a:p>
            <a:pPr marL="337820" algn="r">
              <a:lnSpc>
                <a:spcPct val="100000"/>
              </a:lnSpc>
              <a:spcBef>
                <a:spcPts val="259"/>
              </a:spcBef>
            </a:pPr>
            <a:r>
              <a:rPr lang="nl-NL" sz="1200" dirty="0">
                <a:solidFill>
                  <a:schemeClr val="tx2"/>
                </a:solidFill>
                <a:latin typeface="+mn-lt"/>
                <a:cs typeface="Arial"/>
              </a:rPr>
              <a:t>Johanna </a:t>
            </a:r>
            <a:r>
              <a:rPr lang="nl-NL" sz="1200" spc="-10" dirty="0">
                <a:solidFill>
                  <a:schemeClr val="tx2"/>
                </a:solidFill>
                <a:latin typeface="+mn-lt"/>
                <a:cs typeface="Arial"/>
              </a:rPr>
              <a:t>Westerdijkplein </a:t>
            </a:r>
            <a:r>
              <a:rPr lang="nl-NL" sz="1200" spc="-5" dirty="0">
                <a:solidFill>
                  <a:schemeClr val="tx2"/>
                </a:solidFill>
                <a:latin typeface="+mn-lt"/>
                <a:cs typeface="Arial"/>
              </a:rPr>
              <a:t>75</a:t>
            </a:r>
          </a:p>
          <a:p>
            <a:pPr marL="337820" algn="r">
              <a:lnSpc>
                <a:spcPct val="100000"/>
              </a:lnSpc>
              <a:spcBef>
                <a:spcPts val="259"/>
              </a:spcBef>
            </a:pPr>
            <a:r>
              <a:rPr lang="nl-NL" sz="1200" spc="-5" dirty="0">
                <a:solidFill>
                  <a:schemeClr val="tx2"/>
                </a:solidFill>
                <a:latin typeface="+mn-lt"/>
                <a:cs typeface="Arial"/>
              </a:rPr>
              <a:t>2521 </a:t>
            </a:r>
            <a:r>
              <a:rPr lang="nl-NL" sz="1200" dirty="0">
                <a:solidFill>
                  <a:schemeClr val="tx2"/>
                </a:solidFill>
                <a:latin typeface="+mn-lt"/>
                <a:cs typeface="Arial"/>
              </a:rPr>
              <a:t>EN </a:t>
            </a:r>
            <a:r>
              <a:rPr lang="nl-NL" sz="1200" spc="-5" dirty="0">
                <a:solidFill>
                  <a:schemeClr val="tx2"/>
                </a:solidFill>
                <a:latin typeface="+mn-lt"/>
                <a:cs typeface="Arial"/>
              </a:rPr>
              <a:t>The Hague</a:t>
            </a:r>
            <a:endParaRPr lang="nl-NL" sz="1200" dirty="0">
              <a:solidFill>
                <a:schemeClr val="tx2"/>
              </a:solidFill>
              <a:latin typeface="+mn-lt"/>
              <a:cs typeface="Arial"/>
            </a:endParaRPr>
          </a:p>
        </p:txBody>
      </p:sp>
      <p:sp>
        <p:nvSpPr>
          <p:cNvPr id="7" name="object 12"/>
          <p:cNvSpPr txBox="1"/>
          <p:nvPr userDrawn="1"/>
        </p:nvSpPr>
        <p:spPr>
          <a:xfrm>
            <a:off x="2413000" y="2206397"/>
            <a:ext cx="2096593" cy="653768"/>
          </a:xfrm>
          <a:prstGeom prst="rect">
            <a:avLst/>
          </a:prstGeom>
        </p:spPr>
        <p:txBody>
          <a:bodyPr vert="horz" wrap="square" lIns="0" tIns="33019" rIns="0" bIns="0" rtlCol="0">
            <a:spAutoFit/>
          </a:bodyPr>
          <a:lstStyle/>
          <a:p>
            <a:pPr algn="r">
              <a:lnSpc>
                <a:spcPct val="100000"/>
              </a:lnSpc>
              <a:spcBef>
                <a:spcPts val="259"/>
              </a:spcBef>
            </a:pPr>
            <a:r>
              <a:rPr lang="nl-NL" sz="1200" b="0" dirty="0">
                <a:solidFill>
                  <a:schemeClr val="tx2"/>
                </a:solidFill>
                <a:latin typeface="Arial Black"/>
                <a:cs typeface="Arial Black"/>
              </a:rPr>
              <a:t>CAMPUS DELFT</a:t>
            </a:r>
          </a:p>
          <a:p>
            <a:pPr algn="r">
              <a:lnSpc>
                <a:spcPct val="100000"/>
              </a:lnSpc>
              <a:spcBef>
                <a:spcPts val="259"/>
              </a:spcBef>
            </a:pPr>
            <a:r>
              <a:rPr lang="nl-NL" sz="1200" spc="-5" dirty="0" err="1">
                <a:solidFill>
                  <a:schemeClr val="tx2"/>
                </a:solidFill>
                <a:latin typeface="+mn-lt"/>
                <a:cs typeface="Arial"/>
              </a:rPr>
              <a:t>Rotterdamseweg</a:t>
            </a:r>
            <a:r>
              <a:rPr lang="nl-NL" sz="1200" spc="-100" dirty="0">
                <a:solidFill>
                  <a:schemeClr val="tx2"/>
                </a:solidFill>
                <a:latin typeface="+mn-lt"/>
                <a:cs typeface="Arial"/>
              </a:rPr>
              <a:t> </a:t>
            </a:r>
            <a:r>
              <a:rPr lang="nl-NL" sz="1200" spc="-5" dirty="0">
                <a:solidFill>
                  <a:schemeClr val="tx2"/>
                </a:solidFill>
                <a:latin typeface="+mn-lt"/>
                <a:cs typeface="Arial"/>
              </a:rPr>
              <a:t>137</a:t>
            </a:r>
            <a:endParaRPr lang="nl-NL" sz="1200" spc="0" dirty="0">
              <a:solidFill>
                <a:schemeClr val="tx2"/>
              </a:solidFill>
              <a:latin typeface="+mn-lt"/>
              <a:cs typeface="Arial"/>
            </a:endParaRPr>
          </a:p>
          <a:p>
            <a:pPr algn="r">
              <a:lnSpc>
                <a:spcPct val="100000"/>
              </a:lnSpc>
              <a:spcBef>
                <a:spcPts val="259"/>
              </a:spcBef>
            </a:pPr>
            <a:r>
              <a:rPr lang="nl-NL" sz="1200" spc="-5" dirty="0">
                <a:solidFill>
                  <a:schemeClr val="tx2"/>
                </a:solidFill>
                <a:latin typeface="+mn-lt"/>
                <a:cs typeface="Arial"/>
              </a:rPr>
              <a:t>2628 </a:t>
            </a:r>
            <a:r>
              <a:rPr lang="nl-NL" sz="1200" dirty="0">
                <a:solidFill>
                  <a:schemeClr val="tx2"/>
                </a:solidFill>
                <a:latin typeface="+mn-lt"/>
                <a:cs typeface="Arial"/>
              </a:rPr>
              <a:t>AL</a:t>
            </a:r>
            <a:r>
              <a:rPr lang="nl-NL" sz="1200" spc="-204" dirty="0">
                <a:solidFill>
                  <a:schemeClr val="tx2"/>
                </a:solidFill>
                <a:latin typeface="+mn-lt"/>
                <a:cs typeface="Arial"/>
              </a:rPr>
              <a:t> </a:t>
            </a:r>
            <a:r>
              <a:rPr lang="nl-NL" sz="1200" spc="-5" dirty="0">
                <a:solidFill>
                  <a:schemeClr val="tx2"/>
                </a:solidFill>
                <a:latin typeface="+mn-lt"/>
                <a:cs typeface="Arial"/>
              </a:rPr>
              <a:t>Delft</a:t>
            </a:r>
            <a:endParaRPr lang="nl-NL" sz="1200" dirty="0">
              <a:solidFill>
                <a:schemeClr val="tx2"/>
              </a:solidFill>
              <a:latin typeface="+mn-lt"/>
              <a:cs typeface="Arial"/>
            </a:endParaRPr>
          </a:p>
        </p:txBody>
      </p:sp>
      <p:sp>
        <p:nvSpPr>
          <p:cNvPr id="8" name="object 13"/>
          <p:cNvSpPr txBox="1"/>
          <p:nvPr userDrawn="1"/>
        </p:nvSpPr>
        <p:spPr>
          <a:xfrm>
            <a:off x="1168401" y="3425718"/>
            <a:ext cx="3340846" cy="654025"/>
          </a:xfrm>
          <a:prstGeom prst="rect">
            <a:avLst/>
          </a:prstGeom>
        </p:spPr>
        <p:txBody>
          <a:bodyPr vert="horz" wrap="square" lIns="0" tIns="33020" rIns="0" bIns="0" rtlCol="0">
            <a:spAutoFit/>
          </a:bodyPr>
          <a:lstStyle/>
          <a:p>
            <a:pPr marR="5080" algn="r">
              <a:lnSpc>
                <a:spcPct val="100000"/>
              </a:lnSpc>
              <a:spcBef>
                <a:spcPts val="260"/>
              </a:spcBef>
            </a:pPr>
            <a:r>
              <a:rPr lang="nl-NL" sz="1200" b="0" spc="-10" dirty="0">
                <a:solidFill>
                  <a:schemeClr val="tx2"/>
                </a:solidFill>
                <a:latin typeface="Arial Black"/>
                <a:cs typeface="Arial Black"/>
              </a:rPr>
              <a:t>ZUIDERPARK SPORTS</a:t>
            </a:r>
            <a:r>
              <a:rPr lang="nl-NL" sz="1200" b="0" spc="-10" baseline="0" dirty="0">
                <a:solidFill>
                  <a:schemeClr val="tx2"/>
                </a:solidFill>
                <a:latin typeface="Arial Black"/>
                <a:cs typeface="Arial Black"/>
              </a:rPr>
              <a:t> </a:t>
            </a:r>
            <a:r>
              <a:rPr lang="nl-NL" sz="1200" b="0" spc="-10" dirty="0">
                <a:solidFill>
                  <a:schemeClr val="tx2"/>
                </a:solidFill>
                <a:latin typeface="Arial Black"/>
                <a:cs typeface="Arial Black"/>
              </a:rPr>
              <a:t>CAMPUS</a:t>
            </a:r>
            <a:endParaRPr lang="nl-NL" sz="1200" b="0" dirty="0">
              <a:solidFill>
                <a:schemeClr val="tx2"/>
              </a:solidFill>
              <a:latin typeface="Arial Black"/>
              <a:cs typeface="Arial Black"/>
            </a:endParaRPr>
          </a:p>
          <a:p>
            <a:pPr marR="5080" algn="r">
              <a:lnSpc>
                <a:spcPct val="100000"/>
              </a:lnSpc>
              <a:spcBef>
                <a:spcPts val="260"/>
              </a:spcBef>
            </a:pPr>
            <a:r>
              <a:rPr lang="nl-NL" sz="1200" dirty="0">
                <a:solidFill>
                  <a:schemeClr val="tx2"/>
                </a:solidFill>
                <a:latin typeface="+mn-lt"/>
                <a:cs typeface="Arial"/>
              </a:rPr>
              <a:t>Meester P. </a:t>
            </a:r>
            <a:r>
              <a:rPr lang="nl-NL" sz="1200" dirty="0" err="1">
                <a:solidFill>
                  <a:schemeClr val="tx2"/>
                </a:solidFill>
                <a:latin typeface="+mn-lt"/>
                <a:cs typeface="Arial"/>
              </a:rPr>
              <a:t>Droogleever</a:t>
            </a:r>
            <a:r>
              <a:rPr lang="nl-NL" sz="1200" baseline="0" dirty="0">
                <a:solidFill>
                  <a:schemeClr val="tx2"/>
                </a:solidFill>
                <a:latin typeface="+mn-lt"/>
                <a:cs typeface="Arial"/>
              </a:rPr>
              <a:t> </a:t>
            </a:r>
            <a:r>
              <a:rPr lang="nl-NL" sz="1200" dirty="0">
                <a:solidFill>
                  <a:schemeClr val="tx2"/>
                </a:solidFill>
                <a:latin typeface="+mn-lt"/>
                <a:cs typeface="Arial"/>
              </a:rPr>
              <a:t>Fortuynweg 22</a:t>
            </a:r>
          </a:p>
          <a:p>
            <a:pPr marR="5080" algn="r">
              <a:lnSpc>
                <a:spcPct val="100000"/>
              </a:lnSpc>
              <a:spcBef>
                <a:spcPts val="260"/>
              </a:spcBef>
            </a:pPr>
            <a:r>
              <a:rPr lang="nl-NL" sz="1200" spc="-5" dirty="0">
                <a:solidFill>
                  <a:schemeClr val="tx2"/>
                </a:solidFill>
                <a:latin typeface="+mn-lt"/>
                <a:cs typeface="Arial"/>
              </a:rPr>
              <a:t>2533 SR The Hague</a:t>
            </a:r>
            <a:endParaRPr lang="nl-NL" sz="1200" dirty="0">
              <a:solidFill>
                <a:schemeClr val="tx2"/>
              </a:solidFill>
              <a:latin typeface="+mn-lt"/>
              <a:cs typeface="Arial"/>
            </a:endParaRPr>
          </a:p>
        </p:txBody>
      </p:sp>
      <p:sp>
        <p:nvSpPr>
          <p:cNvPr id="9" name="object 14"/>
          <p:cNvSpPr txBox="1"/>
          <p:nvPr userDrawn="1"/>
        </p:nvSpPr>
        <p:spPr>
          <a:xfrm>
            <a:off x="2316144" y="4645037"/>
            <a:ext cx="2193290" cy="654025"/>
          </a:xfrm>
          <a:prstGeom prst="rect">
            <a:avLst/>
          </a:prstGeom>
        </p:spPr>
        <p:txBody>
          <a:bodyPr vert="horz" wrap="square" lIns="0" tIns="33020" rIns="0" bIns="0" rtlCol="0">
            <a:spAutoFit/>
          </a:bodyPr>
          <a:lstStyle/>
          <a:p>
            <a:pPr marL="12700" algn="r">
              <a:lnSpc>
                <a:spcPct val="100000"/>
              </a:lnSpc>
              <a:spcBef>
                <a:spcPts val="260"/>
              </a:spcBef>
            </a:pPr>
            <a:r>
              <a:rPr lang="nl-NL" sz="1200" b="1" dirty="0">
                <a:solidFill>
                  <a:schemeClr val="tx2"/>
                </a:solidFill>
                <a:latin typeface="Arial Black"/>
                <a:cs typeface="Arial Black"/>
              </a:rPr>
              <a:t>CAMPUS </a:t>
            </a:r>
            <a:r>
              <a:rPr lang="nl-NL" sz="1200" b="1" spc="-5" dirty="0">
                <a:solidFill>
                  <a:schemeClr val="tx2"/>
                </a:solidFill>
                <a:latin typeface="Arial Black"/>
                <a:cs typeface="Arial Black"/>
              </a:rPr>
              <a:t>ZOETERMEER</a:t>
            </a:r>
            <a:endParaRPr lang="nl-NL" sz="1200" b="1" spc="0" dirty="0">
              <a:solidFill>
                <a:schemeClr val="tx2"/>
              </a:solidFill>
              <a:latin typeface="Arial Black"/>
              <a:cs typeface="Arial Black"/>
            </a:endParaRPr>
          </a:p>
          <a:p>
            <a:pPr marL="12700" algn="r">
              <a:lnSpc>
                <a:spcPct val="100000"/>
              </a:lnSpc>
              <a:spcBef>
                <a:spcPts val="260"/>
              </a:spcBef>
            </a:pPr>
            <a:r>
              <a:rPr lang="nl-NL" sz="1200" dirty="0" err="1">
                <a:solidFill>
                  <a:schemeClr val="tx2"/>
                </a:solidFill>
                <a:latin typeface="+mn-lt"/>
                <a:cs typeface="Arial"/>
              </a:rPr>
              <a:t>Bleiswijkseweg</a:t>
            </a:r>
            <a:r>
              <a:rPr lang="nl-NL" sz="1200" dirty="0">
                <a:solidFill>
                  <a:schemeClr val="tx2"/>
                </a:solidFill>
                <a:latin typeface="+mn-lt"/>
                <a:cs typeface="Arial"/>
              </a:rPr>
              <a:t> 37</a:t>
            </a:r>
            <a:r>
              <a:rPr lang="nl-NL" sz="1200" spc="-5" dirty="0">
                <a:solidFill>
                  <a:schemeClr val="tx2"/>
                </a:solidFill>
                <a:latin typeface="+mn-lt"/>
                <a:cs typeface="Arial"/>
              </a:rPr>
              <a:t> </a:t>
            </a:r>
          </a:p>
          <a:p>
            <a:pPr marL="12700" algn="r">
              <a:lnSpc>
                <a:spcPct val="100000"/>
              </a:lnSpc>
              <a:spcBef>
                <a:spcPts val="260"/>
              </a:spcBef>
            </a:pPr>
            <a:r>
              <a:rPr lang="nl-NL" sz="1200" spc="-5" dirty="0">
                <a:solidFill>
                  <a:schemeClr val="tx2"/>
                </a:solidFill>
                <a:latin typeface="+mn-lt"/>
                <a:cs typeface="Arial"/>
              </a:rPr>
              <a:t>2712 BP</a:t>
            </a:r>
            <a:r>
              <a:rPr lang="nl-NL" sz="1200" dirty="0">
                <a:solidFill>
                  <a:schemeClr val="tx2"/>
                </a:solidFill>
                <a:latin typeface="+mn-lt"/>
                <a:cs typeface="Arial"/>
              </a:rPr>
              <a:t> </a:t>
            </a:r>
            <a:r>
              <a:rPr lang="nl-NL" sz="1200" spc="-5" dirty="0">
                <a:solidFill>
                  <a:schemeClr val="tx2"/>
                </a:solidFill>
                <a:latin typeface="+mn-lt"/>
                <a:cs typeface="Arial"/>
              </a:rPr>
              <a:t>Zoetermeer</a:t>
            </a:r>
            <a:endParaRPr lang="nl-NL" sz="1200" dirty="0">
              <a:solidFill>
                <a:schemeClr val="tx2"/>
              </a:solidFill>
              <a:latin typeface="+mn-lt"/>
              <a:cs typeface="Arial"/>
            </a:endParaRPr>
          </a:p>
        </p:txBody>
      </p:sp>
      <p:pic>
        <p:nvPicPr>
          <p:cNvPr id="10" name="Afbeelding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4000" y="3043536"/>
            <a:ext cx="3510000" cy="1249560"/>
          </a:xfrm>
          <a:prstGeom prst="rect">
            <a:avLst/>
          </a:prstGeom>
        </p:spPr>
      </p:pic>
    </p:spTree>
    <p:extLst>
      <p:ext uri="{BB962C8B-B14F-4D97-AF65-F5344CB8AC3E}">
        <p14:creationId xmlns:p14="http://schemas.microsoft.com/office/powerpoint/2010/main" val="358576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Animation">
    <p:spTree>
      <p:nvGrpSpPr>
        <p:cNvPr id="1" name=""/>
        <p:cNvGrpSpPr/>
        <p:nvPr/>
      </p:nvGrpSpPr>
      <p:grpSpPr>
        <a:xfrm>
          <a:off x="0" y="0"/>
          <a:ext cx="0" cy="0"/>
          <a:chOff x="0" y="0"/>
          <a:chExt cx="0" cy="0"/>
        </a:xfrm>
      </p:grpSpPr>
      <p:pic>
        <p:nvPicPr>
          <p:cNvPr id="2" name="Afbeelding 1" descr="lets-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pic>
        <p:nvPicPr>
          <p:cNvPr id="3" name="Afbeelding 2" descr="lets-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pic>
        <p:nvPicPr>
          <p:cNvPr id="4" name="Afbeelding 3" descr="lets-3.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pic>
        <p:nvPicPr>
          <p:cNvPr id="5" name="Afbeelding 4" descr="lets-4.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spTree>
    <p:extLst>
      <p:ext uri="{BB962C8B-B14F-4D97-AF65-F5344CB8AC3E}">
        <p14:creationId xmlns:p14="http://schemas.microsoft.com/office/powerpoint/2010/main" val="263254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75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75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9"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B90E8CF-965F-5A42-8080-8C03999F4901}" type="datetime1">
              <a:rPr lang="en-US" smtClean="0"/>
              <a:t>6/15/20</a:t>
            </a:fld>
            <a:endParaRPr lang="en-GB" dirty="0"/>
          </a:p>
        </p:txBody>
      </p:sp>
      <p:sp>
        <p:nvSpPr>
          <p:cNvPr id="11"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dirty="0"/>
              <a:t>short title presentation - customize via footnote</a:t>
            </a:r>
          </a:p>
        </p:txBody>
      </p:sp>
      <p:sp>
        <p:nvSpPr>
          <p:cNvPr id="12"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dirty="0"/>
          </a:p>
        </p:txBody>
      </p:sp>
    </p:spTree>
    <p:extLst>
      <p:ext uri="{BB962C8B-B14F-4D97-AF65-F5344CB8AC3E}">
        <p14:creationId xmlns:p14="http://schemas.microsoft.com/office/powerpoint/2010/main" val="300854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object - without bulle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idx="1"/>
          </p:nvPr>
        </p:nvSpPr>
        <p:spPr/>
        <p:txBody>
          <a:bodyPr/>
          <a:lstStyle>
            <a:lvl1pPr marL="0" indent="0">
              <a:lnSpc>
                <a:spcPct val="133000"/>
              </a:lnSpc>
              <a:buNone/>
              <a:defRPr/>
            </a:lvl1pPr>
            <a:lvl2pPr marL="261938" indent="-261938">
              <a:lnSpc>
                <a:spcPct val="133000"/>
              </a:lnSpc>
              <a:buFont typeface="Arial" panose="020B0604020202020204" pitchFamily="34" charset="0"/>
              <a:buChar char="•"/>
              <a:defRPr/>
            </a:lvl2pPr>
            <a:lvl3pPr marL="536575" indent="-274638">
              <a:lnSpc>
                <a:spcPct val="133000"/>
              </a:lnSpc>
              <a:defRPr/>
            </a:lvl3pPr>
            <a:lvl4pPr marL="812800" indent="-276225">
              <a:lnSpc>
                <a:spcPct val="133000"/>
              </a:lnSpc>
              <a:defRPr/>
            </a:lvl4pPr>
            <a:lvl5pPr marL="1160463" indent="-255588">
              <a:lnSpc>
                <a:spcPct val="133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8"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B90E8CF-965F-5A42-8080-8C03999F4901}" type="datetime1">
              <a:rPr lang="en-US" smtClean="0"/>
              <a:t>6/15/20</a:t>
            </a:fld>
            <a:endParaRPr lang="en-GB" dirty="0"/>
          </a:p>
        </p:txBody>
      </p:sp>
      <p:sp>
        <p:nvSpPr>
          <p:cNvPr id="11"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dirty="0"/>
              <a:t>short title presentation - customize via footnote</a:t>
            </a:r>
          </a:p>
        </p:txBody>
      </p:sp>
      <p:sp>
        <p:nvSpPr>
          <p:cNvPr id="12"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dirty="0"/>
          </a:p>
        </p:txBody>
      </p:sp>
    </p:spTree>
    <p:extLst>
      <p:ext uri="{BB962C8B-B14F-4D97-AF65-F5344CB8AC3E}">
        <p14:creationId xmlns:p14="http://schemas.microsoft.com/office/powerpoint/2010/main" val="278058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object">
    <p:spTree>
      <p:nvGrpSpPr>
        <p:cNvPr id="1" name=""/>
        <p:cNvGrpSpPr/>
        <p:nvPr/>
      </p:nvGrpSpPr>
      <p:grpSpPr>
        <a:xfrm>
          <a:off x="0" y="0"/>
          <a:ext cx="0" cy="0"/>
          <a:chOff x="0" y="0"/>
          <a:chExt cx="0" cy="0"/>
        </a:xfrm>
      </p:grpSpPr>
      <p:sp>
        <p:nvSpPr>
          <p:cNvPr id="2" name="Titel 1"/>
          <p:cNvSpPr>
            <a:spLocks noGrp="1"/>
          </p:cNvSpPr>
          <p:nvPr>
            <p:ph type="title"/>
          </p:nvPr>
        </p:nvSpPr>
        <p:spPr>
          <a:xfrm>
            <a:off x="2425940" y="1217403"/>
            <a:ext cx="7114540" cy="428835"/>
          </a:xfrm>
        </p:spPr>
        <p:txBody>
          <a:bodyPr/>
          <a:lstStyle>
            <a:lvl1pPr>
              <a:defRPr>
                <a:solidFill>
                  <a:schemeClr val="tx2"/>
                </a:solidFill>
              </a:defRPr>
            </a:lvl1pPr>
          </a:lstStyle>
          <a:p>
            <a:r>
              <a:rPr lang="en-US"/>
              <a:t>Click to edit Master title style</a:t>
            </a:r>
            <a:endParaRPr lang="nl-NL"/>
          </a:p>
        </p:txBody>
      </p:sp>
      <p:sp>
        <p:nvSpPr>
          <p:cNvPr id="3" name="Tijdelijke aanduiding voor inhou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0"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B90E8CF-965F-5A42-8080-8C03999F4901}" type="datetime1">
              <a:rPr lang="en-US" smtClean="0"/>
              <a:t>6/15/20</a:t>
            </a:fld>
            <a:endParaRPr lang="en-GB" dirty="0"/>
          </a:p>
        </p:txBody>
      </p:sp>
      <p:sp>
        <p:nvSpPr>
          <p:cNvPr id="14"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dirty="0"/>
              <a:t>short title presentation - customize via footnote</a:t>
            </a:r>
          </a:p>
        </p:txBody>
      </p:sp>
      <p:sp>
        <p:nvSpPr>
          <p:cNvPr id="15"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dirty="0"/>
          </a:p>
        </p:txBody>
      </p:sp>
      <p:sp>
        <p:nvSpPr>
          <p:cNvPr id="7" name="object 2"/>
          <p:cNvSpPr/>
          <p:nvPr userDrawn="1"/>
        </p:nvSpPr>
        <p:spPr>
          <a:xfrm>
            <a:off x="0" y="474186"/>
            <a:ext cx="1219835" cy="1701800"/>
          </a:xfrm>
          <a:custGeom>
            <a:avLst/>
            <a:gdLst/>
            <a:ahLst/>
            <a:cxnLst/>
            <a:rect l="l" t="t" r="r" b="b"/>
            <a:pathLst>
              <a:path w="1219835" h="1701800">
                <a:moveTo>
                  <a:pt x="0" y="0"/>
                </a:moveTo>
                <a:lnTo>
                  <a:pt x="0" y="1701469"/>
                </a:lnTo>
                <a:lnTo>
                  <a:pt x="975601" y="1558010"/>
                </a:lnTo>
                <a:lnTo>
                  <a:pt x="1219314" y="135483"/>
                </a:lnTo>
                <a:lnTo>
                  <a:pt x="0" y="0"/>
                </a:lnTo>
                <a:close/>
              </a:path>
            </a:pathLst>
          </a:custGeom>
          <a:solidFill>
            <a:schemeClr val="tx2"/>
          </a:solidFill>
        </p:spPr>
        <p:txBody>
          <a:bodyPr wrap="square" lIns="0" tIns="0" rIns="0" bIns="0" rtlCol="0"/>
          <a:lstStyle/>
          <a:p>
            <a:endParaRPr/>
          </a:p>
        </p:txBody>
      </p:sp>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2344" y="5733256"/>
            <a:ext cx="2880000" cy="1025280"/>
          </a:xfrm>
          <a:prstGeom prst="rect">
            <a:avLst/>
          </a:prstGeom>
        </p:spPr>
      </p:pic>
    </p:spTree>
    <p:extLst>
      <p:ext uri="{BB962C8B-B14F-4D97-AF65-F5344CB8AC3E}">
        <p14:creationId xmlns:p14="http://schemas.microsoft.com/office/powerpoint/2010/main" val="375353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le and object - without bullets">
    <p:spTree>
      <p:nvGrpSpPr>
        <p:cNvPr id="1" name=""/>
        <p:cNvGrpSpPr/>
        <p:nvPr/>
      </p:nvGrpSpPr>
      <p:grpSpPr>
        <a:xfrm>
          <a:off x="0" y="0"/>
          <a:ext cx="0" cy="0"/>
          <a:chOff x="0" y="0"/>
          <a:chExt cx="0" cy="0"/>
        </a:xfrm>
      </p:grpSpPr>
      <p:sp>
        <p:nvSpPr>
          <p:cNvPr id="2" name="Titel 1"/>
          <p:cNvSpPr>
            <a:spLocks noGrp="1"/>
          </p:cNvSpPr>
          <p:nvPr>
            <p:ph type="title"/>
          </p:nvPr>
        </p:nvSpPr>
        <p:spPr>
          <a:xfrm>
            <a:off x="2425940" y="1217403"/>
            <a:ext cx="7114540" cy="428835"/>
          </a:xfrm>
        </p:spPr>
        <p:txBody>
          <a:bodyPr/>
          <a:lstStyle>
            <a:lvl1pPr>
              <a:defRPr>
                <a:solidFill>
                  <a:schemeClr val="tx2"/>
                </a:solidFill>
              </a:defRPr>
            </a:lvl1pPr>
          </a:lstStyle>
          <a:p>
            <a:r>
              <a:rPr lang="en-US"/>
              <a:t>Click to edit Master title style</a:t>
            </a:r>
            <a:endParaRPr lang="nl-NL" dirty="0"/>
          </a:p>
        </p:txBody>
      </p:sp>
      <p:sp>
        <p:nvSpPr>
          <p:cNvPr id="3" name="Tijdelijke aanduiding voor inhoud 2"/>
          <p:cNvSpPr>
            <a:spLocks noGrp="1"/>
          </p:cNvSpPr>
          <p:nvPr>
            <p:ph idx="1"/>
          </p:nvPr>
        </p:nvSpPr>
        <p:spPr/>
        <p:txBody>
          <a:bodyPr/>
          <a:lstStyle>
            <a:lvl1pPr marL="0" indent="0">
              <a:lnSpc>
                <a:spcPct val="133000"/>
              </a:lnSpc>
              <a:buNone/>
              <a:defRPr/>
            </a:lvl1pPr>
            <a:lvl2pPr marL="261938" indent="-261938">
              <a:lnSpc>
                <a:spcPct val="133000"/>
              </a:lnSpc>
              <a:buFont typeface="Arial" panose="020B0604020202020204" pitchFamily="34" charset="0"/>
              <a:buChar char="•"/>
              <a:defRPr/>
            </a:lvl2pPr>
            <a:lvl3pPr marL="536575" indent="-274638">
              <a:lnSpc>
                <a:spcPct val="133000"/>
              </a:lnSpc>
              <a:defRPr/>
            </a:lvl3pPr>
            <a:lvl4pPr marL="812800" indent="-276225">
              <a:lnSpc>
                <a:spcPct val="133000"/>
              </a:lnSpc>
              <a:defRPr/>
            </a:lvl4pPr>
            <a:lvl5pPr marL="1160463" indent="-255588">
              <a:lnSpc>
                <a:spcPct val="133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B90E8CF-965F-5A42-8080-8C03999F4901}" type="datetime1">
              <a:rPr lang="en-US" smtClean="0"/>
              <a:t>6/15/20</a:t>
            </a:fld>
            <a:endParaRPr lang="en-GB" dirty="0"/>
          </a:p>
        </p:txBody>
      </p:sp>
      <p:sp>
        <p:nvSpPr>
          <p:cNvPr id="10"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dirty="0"/>
              <a:t>short title presentation - customize via footnote</a:t>
            </a:r>
          </a:p>
        </p:txBody>
      </p:sp>
      <p:sp>
        <p:nvSpPr>
          <p:cNvPr id="15"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dirty="0"/>
          </a:p>
        </p:txBody>
      </p:sp>
      <p:sp>
        <p:nvSpPr>
          <p:cNvPr id="7" name="object 2"/>
          <p:cNvSpPr/>
          <p:nvPr userDrawn="1"/>
        </p:nvSpPr>
        <p:spPr>
          <a:xfrm>
            <a:off x="0" y="474186"/>
            <a:ext cx="1219835" cy="1701800"/>
          </a:xfrm>
          <a:custGeom>
            <a:avLst/>
            <a:gdLst/>
            <a:ahLst/>
            <a:cxnLst/>
            <a:rect l="l" t="t" r="r" b="b"/>
            <a:pathLst>
              <a:path w="1219835" h="1701800">
                <a:moveTo>
                  <a:pt x="0" y="0"/>
                </a:moveTo>
                <a:lnTo>
                  <a:pt x="0" y="1701469"/>
                </a:lnTo>
                <a:lnTo>
                  <a:pt x="975601" y="1558010"/>
                </a:lnTo>
                <a:lnTo>
                  <a:pt x="1219314" y="135483"/>
                </a:lnTo>
                <a:lnTo>
                  <a:pt x="0" y="0"/>
                </a:lnTo>
                <a:close/>
              </a:path>
            </a:pathLst>
          </a:custGeom>
          <a:solidFill>
            <a:schemeClr val="tx2"/>
          </a:solidFill>
        </p:spPr>
        <p:txBody>
          <a:bodyPr wrap="square" lIns="0" tIns="0" rIns="0" bIns="0" rtlCol="0"/>
          <a:lstStyle/>
          <a:p>
            <a:endParaRPr/>
          </a:p>
        </p:txBody>
      </p:sp>
      <p:pic>
        <p:nvPicPr>
          <p:cNvPr id="14" name="Afbeelding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2344" y="5733256"/>
            <a:ext cx="2880000" cy="1025280"/>
          </a:xfrm>
          <a:prstGeom prst="rect">
            <a:avLst/>
          </a:prstGeom>
        </p:spPr>
      </p:pic>
    </p:spTree>
    <p:extLst>
      <p:ext uri="{BB962C8B-B14F-4D97-AF65-F5344CB8AC3E}">
        <p14:creationId xmlns:p14="http://schemas.microsoft.com/office/powerpoint/2010/main" val="139590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 left - text right">
    <p:spTree>
      <p:nvGrpSpPr>
        <p:cNvPr id="1" name=""/>
        <p:cNvGrpSpPr/>
        <p:nvPr/>
      </p:nvGrpSpPr>
      <p:grpSpPr>
        <a:xfrm>
          <a:off x="0" y="0"/>
          <a:ext cx="0" cy="0"/>
          <a:chOff x="0" y="0"/>
          <a:chExt cx="0" cy="0"/>
        </a:xfrm>
      </p:grpSpPr>
      <p:sp>
        <p:nvSpPr>
          <p:cNvPr id="21" name="Tijdelijke aanduiding voor afbeelding 20"/>
          <p:cNvSpPr>
            <a:spLocks noGrp="1"/>
          </p:cNvSpPr>
          <p:nvPr>
            <p:ph type="pic" sz="quarter" idx="12"/>
          </p:nvPr>
        </p:nvSpPr>
        <p:spPr>
          <a:xfrm>
            <a:off x="0" y="0"/>
            <a:ext cx="6096596" cy="5080494"/>
          </a:xfrm>
          <a:custGeom>
            <a:avLst/>
            <a:gdLst>
              <a:gd name="connsiteX0" fmla="*/ 0 w 6096596"/>
              <a:gd name="connsiteY0" fmla="*/ 0 h 5080494"/>
              <a:gd name="connsiteX1" fmla="*/ 6096596 w 6096596"/>
              <a:gd name="connsiteY1" fmla="*/ 0 h 5080494"/>
              <a:gd name="connsiteX2" fmla="*/ 5908637 w 6096596"/>
              <a:gd name="connsiteY2" fmla="*/ 4479966 h 5080494"/>
              <a:gd name="connsiteX3" fmla="*/ 10 w 6096596"/>
              <a:gd name="connsiteY3" fmla="*/ 5080494 h 5080494"/>
              <a:gd name="connsiteX4" fmla="*/ 0 w 6096596"/>
              <a:gd name="connsiteY4" fmla="*/ 5080494 h 508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596" h="5080494">
                <a:moveTo>
                  <a:pt x="0" y="0"/>
                </a:moveTo>
                <a:lnTo>
                  <a:pt x="6096596" y="0"/>
                </a:lnTo>
                <a:lnTo>
                  <a:pt x="5908637" y="4479966"/>
                </a:lnTo>
                <a:lnTo>
                  <a:pt x="10" y="5080494"/>
                </a:lnTo>
                <a:lnTo>
                  <a:pt x="0" y="5080494"/>
                </a:lnTo>
                <a:close/>
              </a:path>
            </a:pathLst>
          </a:custGeom>
          <a:solidFill>
            <a:schemeClr val="bg2"/>
          </a:solidFill>
        </p:spPr>
        <p:txBody>
          <a:bodyPr wrap="square">
            <a:noAutofit/>
          </a:bodyPr>
          <a:lstStyle/>
          <a:p>
            <a:r>
              <a:rPr lang="en-US"/>
              <a:t>Click icon to add picture</a:t>
            </a:r>
            <a:endParaRPr lang="nl-NL"/>
          </a:p>
        </p:txBody>
      </p:sp>
      <p:sp>
        <p:nvSpPr>
          <p:cNvPr id="2" name="Titel 1"/>
          <p:cNvSpPr>
            <a:spLocks noGrp="1"/>
          </p:cNvSpPr>
          <p:nvPr>
            <p:ph type="title"/>
          </p:nvPr>
        </p:nvSpPr>
        <p:spPr>
          <a:xfrm>
            <a:off x="6693558" y="709001"/>
            <a:ext cx="4091304" cy="705834"/>
          </a:xfrm>
        </p:spPr>
        <p:txBody>
          <a:bodyPr/>
          <a:lstStyle>
            <a:lvl1pPr algn="l">
              <a:defRPr sz="2400" b="0">
                <a:solidFill>
                  <a:schemeClr val="accent1"/>
                </a:solidFill>
              </a:defRPr>
            </a:lvl1pPr>
          </a:lstStyle>
          <a:p>
            <a:r>
              <a:rPr lang="en-US"/>
              <a:t>Click to edit Master title style</a:t>
            </a:r>
            <a:endParaRPr lang="nl-NL" dirty="0"/>
          </a:p>
        </p:txBody>
      </p:sp>
      <p:sp>
        <p:nvSpPr>
          <p:cNvPr id="3" name="Tijdelijke aanduiding voor inhoud 2"/>
          <p:cNvSpPr>
            <a:spLocks noGrp="1"/>
          </p:cNvSpPr>
          <p:nvPr>
            <p:ph idx="1"/>
          </p:nvPr>
        </p:nvSpPr>
        <p:spPr>
          <a:xfrm>
            <a:off x="6693558" y="1848779"/>
            <a:ext cx="4091304" cy="4207374"/>
          </a:xfrm>
        </p:spPr>
        <p:txBody>
          <a:bodyPr/>
          <a:lstStyle>
            <a:lvl1pPr marL="0" indent="0">
              <a:lnSpc>
                <a:spcPct val="133000"/>
              </a:lnSpc>
              <a:buNone/>
              <a:defRPr lang="nl-NL" sz="2000" kern="1200" spc="-5" dirty="0" smtClean="0">
                <a:solidFill>
                  <a:srgbClr val="213343"/>
                </a:solidFill>
                <a:latin typeface="Arial"/>
                <a:ea typeface="+mn-ea"/>
                <a:cs typeface="Arial"/>
              </a:defRPr>
            </a:lvl1pPr>
            <a:lvl2pPr marL="261938" indent="-261938">
              <a:lnSpc>
                <a:spcPct val="133000"/>
              </a:lnSpc>
              <a:buFont typeface="Arial" panose="020B0604020202020204" pitchFamily="34" charset="0"/>
              <a:buChar char="•"/>
              <a:defRPr lang="nl-NL" sz="2000" kern="1200" spc="-5" dirty="0" smtClean="0">
                <a:solidFill>
                  <a:srgbClr val="213343"/>
                </a:solidFill>
                <a:latin typeface="Arial"/>
                <a:ea typeface="+mn-ea"/>
                <a:cs typeface="Arial"/>
              </a:defRPr>
            </a:lvl2pPr>
            <a:lvl3pPr marL="536575" indent="-274638">
              <a:lnSpc>
                <a:spcPct val="133000"/>
              </a:lnSpc>
              <a:defRPr lang="nl-NL" sz="2000" kern="1200" spc="-5" dirty="0" smtClean="0">
                <a:solidFill>
                  <a:srgbClr val="213343"/>
                </a:solidFill>
                <a:latin typeface="Arial"/>
                <a:ea typeface="+mn-ea"/>
                <a:cs typeface="Arial"/>
              </a:defRPr>
            </a:lvl3pPr>
            <a:lvl4pPr marL="812800" indent="-276225">
              <a:lnSpc>
                <a:spcPct val="133000"/>
              </a:lnSpc>
              <a:defRPr lang="nl-NL" sz="2000" kern="1200" spc="-5" dirty="0" smtClean="0">
                <a:solidFill>
                  <a:srgbClr val="213343"/>
                </a:solidFill>
                <a:latin typeface="Arial"/>
                <a:ea typeface="+mn-ea"/>
                <a:cs typeface="Arial"/>
              </a:defRPr>
            </a:lvl4pPr>
            <a:lvl5pPr marL="1160463" indent="-255588">
              <a:lnSpc>
                <a:spcPct val="133000"/>
              </a:lnSpc>
              <a:defRPr lang="nl-NL" sz="2000" kern="1200" spc="-5" dirty="0">
                <a:solidFill>
                  <a:srgbClr val="213343"/>
                </a:solidFill>
                <a:latin typeface="Arial"/>
                <a:ea typeface="+mn-ea"/>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8" name="object 3"/>
          <p:cNvSpPr/>
          <p:nvPr userDrawn="1"/>
        </p:nvSpPr>
        <p:spPr>
          <a:xfrm>
            <a:off x="0" y="4674059"/>
            <a:ext cx="6299835" cy="2184400"/>
          </a:xfrm>
          <a:custGeom>
            <a:avLst/>
            <a:gdLst/>
            <a:ahLst/>
            <a:cxnLst/>
            <a:rect l="l" t="t" r="r" b="b"/>
            <a:pathLst>
              <a:path w="6299835" h="2184400">
                <a:moveTo>
                  <a:pt x="5893371" y="0"/>
                </a:moveTo>
                <a:lnTo>
                  <a:pt x="0" y="609663"/>
                </a:lnTo>
                <a:lnTo>
                  <a:pt x="0" y="2183942"/>
                </a:lnTo>
                <a:lnTo>
                  <a:pt x="6299809" y="2183942"/>
                </a:lnTo>
                <a:lnTo>
                  <a:pt x="5893371" y="0"/>
                </a:lnTo>
                <a:close/>
              </a:path>
            </a:pathLst>
          </a:custGeom>
          <a:solidFill>
            <a:schemeClr val="tx2"/>
          </a:solidFill>
        </p:spPr>
        <p:txBody>
          <a:bodyPr wrap="square" lIns="0" tIns="0" rIns="0" bIns="0" rtlCol="0"/>
          <a:lstStyle/>
          <a:p>
            <a:endParaRPr/>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2344" y="5733256"/>
            <a:ext cx="2880000" cy="1025280"/>
          </a:xfrm>
          <a:prstGeom prst="rect">
            <a:avLst/>
          </a:prstGeom>
        </p:spPr>
      </p:pic>
    </p:spTree>
    <p:extLst>
      <p:ext uri="{BB962C8B-B14F-4D97-AF65-F5344CB8AC3E}">
        <p14:creationId xmlns:p14="http://schemas.microsoft.com/office/powerpoint/2010/main" val="290749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Image left - text right">
    <p:spTree>
      <p:nvGrpSpPr>
        <p:cNvPr id="1" name=""/>
        <p:cNvGrpSpPr/>
        <p:nvPr/>
      </p:nvGrpSpPr>
      <p:grpSpPr>
        <a:xfrm>
          <a:off x="0" y="0"/>
          <a:ext cx="0" cy="0"/>
          <a:chOff x="0" y="0"/>
          <a:chExt cx="0" cy="0"/>
        </a:xfrm>
      </p:grpSpPr>
      <p:sp>
        <p:nvSpPr>
          <p:cNvPr id="16" name="Tijdelijke aanduiding voor afbeelding 15"/>
          <p:cNvSpPr>
            <a:spLocks noGrp="1"/>
          </p:cNvSpPr>
          <p:nvPr>
            <p:ph type="pic" sz="quarter" idx="12"/>
          </p:nvPr>
        </p:nvSpPr>
        <p:spPr>
          <a:xfrm>
            <a:off x="-7620" y="0"/>
            <a:ext cx="5913120" cy="6858000"/>
          </a:xfrm>
          <a:custGeom>
            <a:avLst/>
            <a:gdLst>
              <a:gd name="connsiteX0" fmla="*/ 0 w 5905500"/>
              <a:gd name="connsiteY0" fmla="*/ 4133849 h 6858000"/>
              <a:gd name="connsiteX1" fmla="*/ 5886450 w 5905500"/>
              <a:gd name="connsiteY1" fmla="*/ 4743449 h 6858000"/>
              <a:gd name="connsiteX2" fmla="*/ 5705475 w 5905500"/>
              <a:gd name="connsiteY2" fmla="*/ 6848474 h 6858000"/>
              <a:gd name="connsiteX3" fmla="*/ 5705474 w 5905500"/>
              <a:gd name="connsiteY3" fmla="*/ 6848474 h 6858000"/>
              <a:gd name="connsiteX4" fmla="*/ 5705474 w 5905500"/>
              <a:gd name="connsiteY4" fmla="*/ 6858000 h 6858000"/>
              <a:gd name="connsiteX5" fmla="*/ 0 w 5905500"/>
              <a:gd name="connsiteY5" fmla="*/ 6858000 h 6858000"/>
              <a:gd name="connsiteX6" fmla="*/ 0 w 5905500"/>
              <a:gd name="connsiteY6" fmla="*/ 6315074 h 6858000"/>
              <a:gd name="connsiteX7" fmla="*/ 0 w 5905500"/>
              <a:gd name="connsiteY7" fmla="*/ 0 h 6858000"/>
              <a:gd name="connsiteX8" fmla="*/ 5410200 w 5905500"/>
              <a:gd name="connsiteY8" fmla="*/ 0 h 6858000"/>
              <a:gd name="connsiteX9" fmla="*/ 5410200 w 5905500"/>
              <a:gd name="connsiteY9" fmla="*/ 3174 h 6858000"/>
              <a:gd name="connsiteX10" fmla="*/ 5419725 w 5905500"/>
              <a:gd name="connsiteY10" fmla="*/ 3179 h 6858000"/>
              <a:gd name="connsiteX11" fmla="*/ 5905500 w 5905500"/>
              <a:gd name="connsiteY11" fmla="*/ 4474988 h 6858000"/>
              <a:gd name="connsiteX12" fmla="*/ 0 w 5905500"/>
              <a:gd name="connsiteY12" fmla="*/ 3802483 h 6858000"/>
              <a:gd name="connsiteX13" fmla="*/ 0 w 5905500"/>
              <a:gd name="connsiteY13" fmla="*/ 542925 h 6858000"/>
              <a:gd name="connsiteX0" fmla="*/ 7620 w 5913120"/>
              <a:gd name="connsiteY0" fmla="*/ 4133849 h 6858000"/>
              <a:gd name="connsiteX1" fmla="*/ 5894070 w 5913120"/>
              <a:gd name="connsiteY1" fmla="*/ 4743449 h 6858000"/>
              <a:gd name="connsiteX2" fmla="*/ 5713095 w 5913120"/>
              <a:gd name="connsiteY2" fmla="*/ 6848474 h 6858000"/>
              <a:gd name="connsiteX3" fmla="*/ 5713094 w 5913120"/>
              <a:gd name="connsiteY3" fmla="*/ 6848474 h 6858000"/>
              <a:gd name="connsiteX4" fmla="*/ 5713094 w 5913120"/>
              <a:gd name="connsiteY4" fmla="*/ 6858000 h 6858000"/>
              <a:gd name="connsiteX5" fmla="*/ 7620 w 5913120"/>
              <a:gd name="connsiteY5" fmla="*/ 6858000 h 6858000"/>
              <a:gd name="connsiteX6" fmla="*/ 7620 w 5913120"/>
              <a:gd name="connsiteY6" fmla="*/ 6315074 h 6858000"/>
              <a:gd name="connsiteX7" fmla="*/ 7620 w 5913120"/>
              <a:gd name="connsiteY7" fmla="*/ 4133849 h 6858000"/>
              <a:gd name="connsiteX8" fmla="*/ 7620 w 5913120"/>
              <a:gd name="connsiteY8" fmla="*/ 0 h 6858000"/>
              <a:gd name="connsiteX9" fmla="*/ 5417820 w 5913120"/>
              <a:gd name="connsiteY9" fmla="*/ 0 h 6858000"/>
              <a:gd name="connsiteX10" fmla="*/ 5417820 w 5913120"/>
              <a:gd name="connsiteY10" fmla="*/ 3174 h 6858000"/>
              <a:gd name="connsiteX11" fmla="*/ 5427345 w 5913120"/>
              <a:gd name="connsiteY11" fmla="*/ 3179 h 6858000"/>
              <a:gd name="connsiteX12" fmla="*/ 5913120 w 5913120"/>
              <a:gd name="connsiteY12" fmla="*/ 4474988 h 6858000"/>
              <a:gd name="connsiteX13" fmla="*/ 0 w 5913120"/>
              <a:gd name="connsiteY13" fmla="*/ 3832963 h 6858000"/>
              <a:gd name="connsiteX14" fmla="*/ 7620 w 5913120"/>
              <a:gd name="connsiteY14" fmla="*/ 542925 h 6858000"/>
              <a:gd name="connsiteX15" fmla="*/ 7620 w 5913120"/>
              <a:gd name="connsiteY15" fmla="*/ 0 h 6858000"/>
              <a:gd name="connsiteX0" fmla="*/ 7620 w 5913120"/>
              <a:gd name="connsiteY0" fmla="*/ 4133849 h 6858000"/>
              <a:gd name="connsiteX1" fmla="*/ 5894070 w 5913120"/>
              <a:gd name="connsiteY1" fmla="*/ 4743449 h 6858000"/>
              <a:gd name="connsiteX2" fmla="*/ 5713095 w 5913120"/>
              <a:gd name="connsiteY2" fmla="*/ 6848474 h 6858000"/>
              <a:gd name="connsiteX3" fmla="*/ 5713094 w 5913120"/>
              <a:gd name="connsiteY3" fmla="*/ 6848474 h 6858000"/>
              <a:gd name="connsiteX4" fmla="*/ 5713094 w 5913120"/>
              <a:gd name="connsiteY4" fmla="*/ 6858000 h 6858000"/>
              <a:gd name="connsiteX5" fmla="*/ 7620 w 5913120"/>
              <a:gd name="connsiteY5" fmla="*/ 6858000 h 6858000"/>
              <a:gd name="connsiteX6" fmla="*/ 7620 w 5913120"/>
              <a:gd name="connsiteY6" fmla="*/ 6315074 h 6858000"/>
              <a:gd name="connsiteX7" fmla="*/ 7620 w 5913120"/>
              <a:gd name="connsiteY7" fmla="*/ 4133849 h 6858000"/>
              <a:gd name="connsiteX8" fmla="*/ 7620 w 5913120"/>
              <a:gd name="connsiteY8" fmla="*/ 0 h 6858000"/>
              <a:gd name="connsiteX9" fmla="*/ 5417820 w 5913120"/>
              <a:gd name="connsiteY9" fmla="*/ 0 h 6858000"/>
              <a:gd name="connsiteX10" fmla="*/ 5417820 w 5913120"/>
              <a:gd name="connsiteY10" fmla="*/ 3174 h 6858000"/>
              <a:gd name="connsiteX11" fmla="*/ 5427345 w 5913120"/>
              <a:gd name="connsiteY11" fmla="*/ 3179 h 6858000"/>
              <a:gd name="connsiteX12" fmla="*/ 5913120 w 5913120"/>
              <a:gd name="connsiteY12" fmla="*/ 4474988 h 6858000"/>
              <a:gd name="connsiteX13" fmla="*/ 0 w 5913120"/>
              <a:gd name="connsiteY13" fmla="*/ 3863443 h 6858000"/>
              <a:gd name="connsiteX14" fmla="*/ 7620 w 5913120"/>
              <a:gd name="connsiteY14" fmla="*/ 542925 h 6858000"/>
              <a:gd name="connsiteX15" fmla="*/ 7620 w 5913120"/>
              <a:gd name="connsiteY1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13120" h="6858000">
                <a:moveTo>
                  <a:pt x="7620" y="4133849"/>
                </a:moveTo>
                <a:lnTo>
                  <a:pt x="5894070" y="4743449"/>
                </a:lnTo>
                <a:lnTo>
                  <a:pt x="5713095" y="6848474"/>
                </a:lnTo>
                <a:lnTo>
                  <a:pt x="5713094" y="6848474"/>
                </a:lnTo>
                <a:lnTo>
                  <a:pt x="5713094" y="6858000"/>
                </a:lnTo>
                <a:lnTo>
                  <a:pt x="7620" y="6858000"/>
                </a:lnTo>
                <a:lnTo>
                  <a:pt x="7620" y="6315074"/>
                </a:lnTo>
                <a:lnTo>
                  <a:pt x="7620" y="4133849"/>
                </a:lnTo>
                <a:close/>
                <a:moveTo>
                  <a:pt x="7620" y="0"/>
                </a:moveTo>
                <a:lnTo>
                  <a:pt x="5417820" y="0"/>
                </a:lnTo>
                <a:lnTo>
                  <a:pt x="5417820" y="3174"/>
                </a:lnTo>
                <a:lnTo>
                  <a:pt x="5427345" y="3179"/>
                </a:lnTo>
                <a:lnTo>
                  <a:pt x="5913120" y="4474988"/>
                </a:lnTo>
                <a:lnTo>
                  <a:pt x="0" y="3863443"/>
                </a:lnTo>
                <a:lnTo>
                  <a:pt x="7620" y="542925"/>
                </a:lnTo>
                <a:lnTo>
                  <a:pt x="7620" y="0"/>
                </a:lnTo>
                <a:close/>
              </a:path>
            </a:pathLst>
          </a:custGeom>
          <a:solidFill>
            <a:schemeClr val="bg2"/>
          </a:solidFill>
        </p:spPr>
        <p:txBody>
          <a:bodyPr wrap="square">
            <a:noAutofit/>
          </a:bodyPr>
          <a:lstStyle/>
          <a:p>
            <a:r>
              <a:rPr lang="en-US"/>
              <a:t>Click icon to add picture</a:t>
            </a:r>
            <a:endParaRPr lang="nl-NL"/>
          </a:p>
        </p:txBody>
      </p:sp>
      <p:sp>
        <p:nvSpPr>
          <p:cNvPr id="2" name="Titel 1"/>
          <p:cNvSpPr>
            <a:spLocks noGrp="1"/>
          </p:cNvSpPr>
          <p:nvPr userDrawn="1">
            <p:ph type="title"/>
          </p:nvPr>
        </p:nvSpPr>
        <p:spPr>
          <a:xfrm>
            <a:off x="6693558" y="709001"/>
            <a:ext cx="4091304" cy="705834"/>
          </a:xfrm>
        </p:spPr>
        <p:txBody>
          <a:bodyPr/>
          <a:lstStyle>
            <a:lvl1pPr algn="l">
              <a:defRPr sz="2400" b="0">
                <a:solidFill>
                  <a:schemeClr val="accent1"/>
                </a:solidFill>
              </a:defRPr>
            </a:lvl1pPr>
          </a:lstStyle>
          <a:p>
            <a:r>
              <a:rPr lang="en-US"/>
              <a:t>Click to edit Master title style</a:t>
            </a:r>
            <a:endParaRPr lang="nl-NL" dirty="0"/>
          </a:p>
        </p:txBody>
      </p:sp>
      <p:sp>
        <p:nvSpPr>
          <p:cNvPr id="3" name="Tijdelijke aanduiding voor inhoud 2"/>
          <p:cNvSpPr>
            <a:spLocks noGrp="1"/>
          </p:cNvSpPr>
          <p:nvPr userDrawn="1">
            <p:ph idx="1"/>
          </p:nvPr>
        </p:nvSpPr>
        <p:spPr>
          <a:xfrm>
            <a:off x="6693558" y="1848779"/>
            <a:ext cx="4091304" cy="4207374"/>
          </a:xfrm>
        </p:spPr>
        <p:txBody>
          <a:bodyPr/>
          <a:lstStyle>
            <a:lvl1pPr marL="0" indent="0">
              <a:lnSpc>
                <a:spcPct val="133000"/>
              </a:lnSpc>
              <a:buNone/>
              <a:defRPr lang="nl-NL" sz="2000" kern="1200" spc="-5" dirty="0" smtClean="0">
                <a:solidFill>
                  <a:srgbClr val="213343"/>
                </a:solidFill>
                <a:latin typeface="Arial"/>
                <a:ea typeface="+mn-ea"/>
                <a:cs typeface="Arial"/>
              </a:defRPr>
            </a:lvl1pPr>
            <a:lvl2pPr marL="261938" indent="-261938">
              <a:lnSpc>
                <a:spcPct val="133000"/>
              </a:lnSpc>
              <a:buFont typeface="Arial" panose="020B0604020202020204" pitchFamily="34" charset="0"/>
              <a:buChar char="•"/>
              <a:defRPr lang="nl-NL" sz="2000" kern="1200" spc="-5" dirty="0" smtClean="0">
                <a:solidFill>
                  <a:srgbClr val="213343"/>
                </a:solidFill>
                <a:latin typeface="Arial"/>
                <a:ea typeface="+mn-ea"/>
                <a:cs typeface="Arial"/>
              </a:defRPr>
            </a:lvl2pPr>
            <a:lvl3pPr marL="536575" indent="-274638">
              <a:lnSpc>
                <a:spcPct val="133000"/>
              </a:lnSpc>
              <a:defRPr lang="nl-NL" sz="2000" kern="1200" spc="-5" dirty="0" smtClean="0">
                <a:solidFill>
                  <a:srgbClr val="213343"/>
                </a:solidFill>
                <a:latin typeface="Arial"/>
                <a:ea typeface="+mn-ea"/>
                <a:cs typeface="Arial"/>
              </a:defRPr>
            </a:lvl3pPr>
            <a:lvl4pPr marL="812800" indent="-276225">
              <a:lnSpc>
                <a:spcPct val="133000"/>
              </a:lnSpc>
              <a:defRPr lang="nl-NL" sz="2000" kern="1200" spc="-5" dirty="0" smtClean="0">
                <a:solidFill>
                  <a:srgbClr val="213343"/>
                </a:solidFill>
                <a:latin typeface="Arial"/>
                <a:ea typeface="+mn-ea"/>
                <a:cs typeface="Arial"/>
              </a:defRPr>
            </a:lvl4pPr>
            <a:lvl5pPr marL="1160463" indent="-255588">
              <a:lnSpc>
                <a:spcPct val="133000"/>
              </a:lnSpc>
              <a:defRPr lang="nl-NL" sz="2000" kern="1200" spc="-5" dirty="0">
                <a:solidFill>
                  <a:srgbClr val="213343"/>
                </a:solidFill>
                <a:latin typeface="Arial"/>
                <a:ea typeface="+mn-ea"/>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2344" y="5733256"/>
            <a:ext cx="2880000" cy="1025280"/>
          </a:xfrm>
          <a:prstGeom prst="rect">
            <a:avLst/>
          </a:prstGeom>
        </p:spPr>
      </p:pic>
    </p:spTree>
    <p:extLst>
      <p:ext uri="{BB962C8B-B14F-4D97-AF65-F5344CB8AC3E}">
        <p14:creationId xmlns:p14="http://schemas.microsoft.com/office/powerpoint/2010/main" val="244210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 1">
    <p:spTree>
      <p:nvGrpSpPr>
        <p:cNvPr id="1" name=""/>
        <p:cNvGrpSpPr/>
        <p:nvPr/>
      </p:nvGrpSpPr>
      <p:grpSpPr>
        <a:xfrm>
          <a:off x="0" y="0"/>
          <a:ext cx="0" cy="0"/>
          <a:chOff x="0" y="0"/>
          <a:chExt cx="0" cy="0"/>
        </a:xfrm>
      </p:grpSpPr>
      <p:sp>
        <p:nvSpPr>
          <p:cNvPr id="16"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B90E8CF-965F-5A42-8080-8C03999F4901}" type="datetime1">
              <a:rPr lang="en-US" smtClean="0"/>
              <a:t>6/15/20</a:t>
            </a:fld>
            <a:endParaRPr lang="en-GB" dirty="0"/>
          </a:p>
        </p:txBody>
      </p:sp>
      <p:sp>
        <p:nvSpPr>
          <p:cNvPr id="18"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dirty="0"/>
              <a:t>short title presentation - customize via footnote</a:t>
            </a:r>
          </a:p>
        </p:txBody>
      </p:sp>
      <p:sp>
        <p:nvSpPr>
          <p:cNvPr id="26"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dirty="0"/>
          </a:p>
        </p:txBody>
      </p:sp>
      <p:grpSp>
        <p:nvGrpSpPr>
          <p:cNvPr id="9" name="Groep 8">
            <a:extLst>
              <a:ext uri="{FF2B5EF4-FFF2-40B4-BE49-F238E27FC236}">
                <a16:creationId xmlns:a16="http://schemas.microsoft.com/office/drawing/2014/main" id="{4AEF7F14-3D57-4BF3-81AE-57E8C91DCA07}"/>
              </a:ext>
            </a:extLst>
          </p:cNvPr>
          <p:cNvGrpSpPr/>
          <p:nvPr userDrawn="1"/>
        </p:nvGrpSpPr>
        <p:grpSpPr>
          <a:xfrm>
            <a:off x="1219320" y="406440"/>
            <a:ext cx="9754870" cy="5487515"/>
            <a:chOff x="1219320" y="406440"/>
            <a:chExt cx="9754870" cy="5487515"/>
          </a:xfrm>
        </p:grpSpPr>
        <p:grpSp>
          <p:nvGrpSpPr>
            <p:cNvPr id="22" name="Groep 21"/>
            <p:cNvGrpSpPr/>
            <p:nvPr userDrawn="1"/>
          </p:nvGrpSpPr>
          <p:grpSpPr>
            <a:xfrm>
              <a:off x="1219320" y="406440"/>
              <a:ext cx="9754870" cy="5487515"/>
              <a:chOff x="1219320" y="406440"/>
              <a:chExt cx="9754870" cy="5487515"/>
            </a:xfrm>
          </p:grpSpPr>
          <p:sp>
            <p:nvSpPr>
              <p:cNvPr id="11" name="object 2"/>
              <p:cNvSpPr/>
              <p:nvPr userDrawn="1"/>
            </p:nvSpPr>
            <p:spPr>
              <a:xfrm>
                <a:off x="1219320" y="406440"/>
                <a:ext cx="9754870" cy="5283835"/>
              </a:xfrm>
              <a:custGeom>
                <a:avLst/>
                <a:gdLst/>
                <a:ahLst/>
                <a:cxnLst/>
                <a:rect l="l" t="t" r="r" b="b"/>
                <a:pathLst>
                  <a:path w="9754870" h="5283835">
                    <a:moveTo>
                      <a:pt x="0" y="0"/>
                    </a:moveTo>
                    <a:lnTo>
                      <a:pt x="609663" y="5283720"/>
                    </a:lnTo>
                    <a:lnTo>
                      <a:pt x="9144901" y="5080495"/>
                    </a:lnTo>
                    <a:lnTo>
                      <a:pt x="9754565" y="203225"/>
                    </a:lnTo>
                    <a:lnTo>
                      <a:pt x="0" y="0"/>
                    </a:lnTo>
                    <a:close/>
                  </a:path>
                </a:pathLst>
              </a:custGeom>
              <a:solidFill>
                <a:schemeClr val="accent1"/>
              </a:solidFill>
            </p:spPr>
            <p:txBody>
              <a:bodyPr wrap="square" lIns="0" tIns="0" rIns="0" bIns="0" rtlCol="0"/>
              <a:lstStyle/>
              <a:p>
                <a:endParaRPr/>
              </a:p>
            </p:txBody>
          </p:sp>
          <p:sp>
            <p:nvSpPr>
              <p:cNvPr id="21" name="object 3"/>
              <p:cNvSpPr/>
              <p:nvPr userDrawn="1"/>
            </p:nvSpPr>
            <p:spPr>
              <a:xfrm>
                <a:off x="5486939" y="5283720"/>
                <a:ext cx="813435" cy="610235"/>
              </a:xfrm>
              <a:custGeom>
                <a:avLst/>
                <a:gdLst/>
                <a:ahLst/>
                <a:cxnLst/>
                <a:rect l="l" t="t" r="r" b="b"/>
                <a:pathLst>
                  <a:path w="813435" h="610235">
                    <a:moveTo>
                      <a:pt x="812876" y="0"/>
                    </a:moveTo>
                    <a:lnTo>
                      <a:pt x="0" y="0"/>
                    </a:lnTo>
                    <a:lnTo>
                      <a:pt x="412788" y="609650"/>
                    </a:lnTo>
                    <a:lnTo>
                      <a:pt x="812876" y="0"/>
                    </a:lnTo>
                    <a:close/>
                  </a:path>
                </a:pathLst>
              </a:custGeom>
              <a:solidFill>
                <a:srgbClr val="9EA700"/>
              </a:solidFill>
            </p:spPr>
            <p:txBody>
              <a:bodyPr wrap="square" lIns="0" tIns="0" rIns="0" bIns="0" rtlCol="0"/>
              <a:lstStyle/>
              <a:p>
                <a:endParaRPr/>
              </a:p>
            </p:txBody>
          </p:sp>
        </p:grpSp>
        <p:pic>
          <p:nvPicPr>
            <p:cNvPr id="4" name="Afbeelding 3">
              <a:extLst>
                <a:ext uri="{FF2B5EF4-FFF2-40B4-BE49-F238E27FC236}">
                  <a16:creationId xmlns:a16="http://schemas.microsoft.com/office/drawing/2014/main" id="{916A5A41-70D1-4E19-AA8F-358D4AA19271}"/>
                </a:ext>
              </a:extLst>
            </p:cNvPr>
            <p:cNvPicPr>
              <a:picLocks noChangeAspect="1"/>
            </p:cNvPicPr>
            <p:nvPr userDrawn="1"/>
          </p:nvPicPr>
          <p:blipFill rotWithShape="1">
            <a:blip r:embed="rId2"/>
            <a:srcRect l="29424" t="18614" r="34878" b="57624"/>
            <a:stretch/>
          </p:blipFill>
          <p:spPr>
            <a:xfrm>
              <a:off x="1476375" y="514350"/>
              <a:ext cx="975003" cy="762000"/>
            </a:xfrm>
            <a:prstGeom prst="rect">
              <a:avLst/>
            </a:prstGeom>
          </p:spPr>
        </p:pic>
        <p:pic>
          <p:nvPicPr>
            <p:cNvPr id="5" name="Afbeelding 4">
              <a:extLst>
                <a:ext uri="{FF2B5EF4-FFF2-40B4-BE49-F238E27FC236}">
                  <a16:creationId xmlns:a16="http://schemas.microsoft.com/office/drawing/2014/main" id="{578FE056-EDDC-4031-859F-DBF99481F9BB}"/>
                </a:ext>
              </a:extLst>
            </p:cNvPr>
            <p:cNvPicPr>
              <a:picLocks noChangeAspect="1"/>
            </p:cNvPicPr>
            <p:nvPr userDrawn="1"/>
          </p:nvPicPr>
          <p:blipFill rotWithShape="1">
            <a:blip r:embed="rId3"/>
            <a:srcRect l="35801" t="59806" r="32463" b="20796"/>
            <a:stretch/>
          </p:blipFill>
          <p:spPr>
            <a:xfrm>
              <a:off x="9344025" y="4686300"/>
              <a:ext cx="866775" cy="622062"/>
            </a:xfrm>
            <a:prstGeom prst="rect">
              <a:avLst/>
            </a:prstGeom>
          </p:spPr>
        </p:pic>
      </p:grpSp>
      <p:sp>
        <p:nvSpPr>
          <p:cNvPr id="15" name="Tijdelijke aanduiding voor tekst 14"/>
          <p:cNvSpPr>
            <a:spLocks noGrp="1"/>
          </p:cNvSpPr>
          <p:nvPr>
            <p:ph type="body" sz="quarter" idx="13"/>
          </p:nvPr>
        </p:nvSpPr>
        <p:spPr>
          <a:xfrm>
            <a:off x="2451378" y="2616188"/>
            <a:ext cx="7239000" cy="864339"/>
          </a:xfrm>
        </p:spPr>
        <p:txBody>
          <a:bodyPr vert="horz" wrap="square" lIns="0" tIns="43180" rIns="0" bIns="0" rtlCol="0" anchor="ctr">
            <a:spAutoFit/>
          </a:bodyPr>
          <a:lstStyle>
            <a:lvl1pPr marL="8890" indent="0" algn="ctr">
              <a:buNone/>
              <a:defRPr lang="nl-NL" sz="2800" b="0" cap="all" spc="-20" baseline="0" dirty="0" smtClean="0">
                <a:solidFill>
                  <a:srgbClr val="FFFFFF"/>
                </a:solidFill>
                <a:latin typeface="Arial Black"/>
                <a:cs typeface="Arial Black"/>
              </a:defRPr>
            </a:lvl1pPr>
            <a:lvl2pPr marL="193675" indent="0">
              <a:buNone/>
              <a:defRPr lang="nl-NL" sz="1800" dirty="0">
                <a:solidFill>
                  <a:schemeClr val="tx1"/>
                </a:solidFill>
                <a:cs typeface="+mn-cs"/>
              </a:defRPr>
            </a:lvl2pPr>
          </a:lstStyle>
          <a:p>
            <a:pPr marL="12065" marR="5080" lvl="0" indent="-3175" algn="ctr">
              <a:lnSpc>
                <a:spcPts val="3200"/>
              </a:lnSpc>
              <a:spcBef>
                <a:spcPts val="340"/>
              </a:spcBef>
            </a:pPr>
            <a:r>
              <a:rPr lang="en-US"/>
              <a:t>Click to edit Master text styles</a:t>
            </a:r>
          </a:p>
        </p:txBody>
      </p:sp>
      <p:sp>
        <p:nvSpPr>
          <p:cNvPr id="19" name="Tijdelijke aanduiding voor tekst 18"/>
          <p:cNvSpPr>
            <a:spLocks noGrp="1"/>
          </p:cNvSpPr>
          <p:nvPr>
            <p:ph type="body" sz="quarter" idx="14" hasCustomPrompt="1"/>
          </p:nvPr>
        </p:nvSpPr>
        <p:spPr>
          <a:xfrm>
            <a:off x="1905001" y="5878295"/>
            <a:ext cx="4471386" cy="392415"/>
          </a:xfrm>
        </p:spPr>
        <p:txBody>
          <a:bodyPr wrap="square" lIns="0" tIns="0" rIns="0" bIns="0">
            <a:spAutoFit/>
          </a:bodyPr>
          <a:lstStyle>
            <a:lvl1pPr marL="0" indent="0" algn="r">
              <a:buNone/>
              <a:defRPr lang="nl-NL" sz="2000" i="1" kern="1200" dirty="0">
                <a:solidFill>
                  <a:srgbClr val="213343"/>
                </a:solidFill>
                <a:latin typeface="Arial"/>
                <a:ea typeface="+mn-ea"/>
                <a:cs typeface="Arial"/>
              </a:defRPr>
            </a:lvl1pPr>
          </a:lstStyle>
          <a:p>
            <a:pPr lvl="0"/>
            <a:r>
              <a:rPr lang="nl-NL" dirty="0"/>
              <a:t>Name, </a:t>
            </a:r>
          </a:p>
        </p:txBody>
      </p:sp>
      <p:sp>
        <p:nvSpPr>
          <p:cNvPr id="20" name="Tijdelijke aanduiding voor tekst 18"/>
          <p:cNvSpPr>
            <a:spLocks noGrp="1"/>
          </p:cNvSpPr>
          <p:nvPr>
            <p:ph type="body" sz="quarter" idx="15" hasCustomPrompt="1"/>
          </p:nvPr>
        </p:nvSpPr>
        <p:spPr>
          <a:xfrm>
            <a:off x="6407368" y="5878295"/>
            <a:ext cx="4006632" cy="392415"/>
          </a:xfrm>
        </p:spPr>
        <p:txBody>
          <a:bodyPr wrap="square" lIns="0" tIns="0" rIns="0" bIns="0">
            <a:spAutoFit/>
          </a:bodyPr>
          <a:lstStyle>
            <a:lvl1pPr marL="0" indent="0" algn="l">
              <a:buNone/>
              <a:defRPr lang="nl-NL" sz="2000" i="1" kern="1200" dirty="0">
                <a:solidFill>
                  <a:srgbClr val="213343"/>
                </a:solidFill>
                <a:latin typeface="Arial"/>
                <a:ea typeface="+mn-ea"/>
                <a:cs typeface="Arial"/>
              </a:defRPr>
            </a:lvl1pPr>
          </a:lstStyle>
          <a:p>
            <a:pPr lvl="0"/>
            <a:r>
              <a:rPr lang="nl-NL" dirty="0"/>
              <a:t>job </a:t>
            </a:r>
            <a:r>
              <a:rPr lang="nl-NL" dirty="0" err="1"/>
              <a:t>title</a:t>
            </a:r>
            <a:endParaRPr lang="nl-NL" dirty="0"/>
          </a:p>
        </p:txBody>
      </p:sp>
      <p:pic>
        <p:nvPicPr>
          <p:cNvPr id="25" name="Afbeelding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92344" y="5733256"/>
            <a:ext cx="2880000" cy="1025280"/>
          </a:xfrm>
          <a:prstGeom prst="rect">
            <a:avLst/>
          </a:prstGeom>
        </p:spPr>
      </p:pic>
    </p:spTree>
    <p:extLst>
      <p:ext uri="{BB962C8B-B14F-4D97-AF65-F5344CB8AC3E}">
        <p14:creationId xmlns:p14="http://schemas.microsoft.com/office/powerpoint/2010/main" val="141026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 2">
    <p:spTree>
      <p:nvGrpSpPr>
        <p:cNvPr id="1" name=""/>
        <p:cNvGrpSpPr/>
        <p:nvPr/>
      </p:nvGrpSpPr>
      <p:grpSpPr>
        <a:xfrm>
          <a:off x="0" y="0"/>
          <a:ext cx="0" cy="0"/>
          <a:chOff x="0" y="0"/>
          <a:chExt cx="0" cy="0"/>
        </a:xfrm>
      </p:grpSpPr>
      <p:sp>
        <p:nvSpPr>
          <p:cNvPr id="17"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B90E8CF-965F-5A42-8080-8C03999F4901}" type="datetime1">
              <a:rPr lang="en-US" smtClean="0"/>
              <a:t>6/15/20</a:t>
            </a:fld>
            <a:endParaRPr lang="en-GB" dirty="0"/>
          </a:p>
        </p:txBody>
      </p:sp>
      <p:sp>
        <p:nvSpPr>
          <p:cNvPr id="26"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dirty="0"/>
              <a:t>short title presentation - customize via footnote</a:t>
            </a:r>
          </a:p>
        </p:txBody>
      </p:sp>
      <p:sp>
        <p:nvSpPr>
          <p:cNvPr id="27"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dirty="0"/>
          </a:p>
        </p:txBody>
      </p:sp>
      <p:grpSp>
        <p:nvGrpSpPr>
          <p:cNvPr id="2" name="Groeperen 1"/>
          <p:cNvGrpSpPr/>
          <p:nvPr userDrawn="1"/>
        </p:nvGrpSpPr>
        <p:grpSpPr>
          <a:xfrm>
            <a:off x="1219315" y="406440"/>
            <a:ext cx="9754870" cy="5487515"/>
            <a:chOff x="1219315" y="406440"/>
            <a:chExt cx="9754870" cy="5487515"/>
          </a:xfrm>
        </p:grpSpPr>
        <p:grpSp>
          <p:nvGrpSpPr>
            <p:cNvPr id="4" name="Groep 3">
              <a:extLst>
                <a:ext uri="{FF2B5EF4-FFF2-40B4-BE49-F238E27FC236}">
                  <a16:creationId xmlns:a16="http://schemas.microsoft.com/office/drawing/2014/main" id="{D64AB382-4DC8-4B0F-94C7-AEA099915EC4}"/>
                </a:ext>
              </a:extLst>
            </p:cNvPr>
            <p:cNvGrpSpPr/>
            <p:nvPr userDrawn="1"/>
          </p:nvGrpSpPr>
          <p:grpSpPr>
            <a:xfrm>
              <a:off x="1219315" y="406440"/>
              <a:ext cx="9754870" cy="5283835"/>
              <a:chOff x="1219315" y="406440"/>
              <a:chExt cx="9754870" cy="5283835"/>
            </a:xfrm>
          </p:grpSpPr>
          <p:sp>
            <p:nvSpPr>
              <p:cNvPr id="14" name="object 2"/>
              <p:cNvSpPr/>
              <p:nvPr userDrawn="1"/>
            </p:nvSpPr>
            <p:spPr>
              <a:xfrm>
                <a:off x="1219315" y="406440"/>
                <a:ext cx="9754870" cy="5283835"/>
              </a:xfrm>
              <a:custGeom>
                <a:avLst/>
                <a:gdLst/>
                <a:ahLst/>
                <a:cxnLst/>
                <a:rect l="l" t="t" r="r" b="b"/>
                <a:pathLst>
                  <a:path w="9754870" h="5283835">
                    <a:moveTo>
                      <a:pt x="9754565" y="0"/>
                    </a:moveTo>
                    <a:lnTo>
                      <a:pt x="0" y="203225"/>
                    </a:lnTo>
                    <a:lnTo>
                      <a:pt x="609663" y="5080495"/>
                    </a:lnTo>
                    <a:lnTo>
                      <a:pt x="9144901" y="5283720"/>
                    </a:lnTo>
                    <a:lnTo>
                      <a:pt x="9754565" y="0"/>
                    </a:lnTo>
                    <a:close/>
                  </a:path>
                </a:pathLst>
              </a:custGeom>
              <a:solidFill>
                <a:schemeClr val="tx2"/>
              </a:solidFill>
            </p:spPr>
            <p:txBody>
              <a:bodyPr wrap="square" lIns="0" tIns="0" rIns="0" bIns="0" rtlCol="0"/>
              <a:lstStyle/>
              <a:p>
                <a:endParaRPr/>
              </a:p>
            </p:txBody>
          </p:sp>
          <p:pic>
            <p:nvPicPr>
              <p:cNvPr id="18" name="Afbeelding 17">
                <a:extLst>
                  <a:ext uri="{FF2B5EF4-FFF2-40B4-BE49-F238E27FC236}">
                    <a16:creationId xmlns:a16="http://schemas.microsoft.com/office/drawing/2014/main" id="{89931C96-1086-46CF-84F0-387E178E54F7}"/>
                  </a:ext>
                </a:extLst>
              </p:cNvPr>
              <p:cNvPicPr>
                <a:picLocks noChangeAspect="1"/>
              </p:cNvPicPr>
              <p:nvPr userDrawn="1"/>
            </p:nvPicPr>
            <p:blipFill rotWithShape="1">
              <a:blip r:embed="rId2"/>
              <a:srcRect l="29424" t="18614" r="34878" b="57624"/>
              <a:stretch/>
            </p:blipFill>
            <p:spPr>
              <a:xfrm>
                <a:off x="1476375" y="741029"/>
                <a:ext cx="975003" cy="762000"/>
              </a:xfrm>
              <a:prstGeom prst="rect">
                <a:avLst/>
              </a:prstGeom>
            </p:spPr>
          </p:pic>
          <p:pic>
            <p:nvPicPr>
              <p:cNvPr id="21" name="Afbeelding 20">
                <a:extLst>
                  <a:ext uri="{FF2B5EF4-FFF2-40B4-BE49-F238E27FC236}">
                    <a16:creationId xmlns:a16="http://schemas.microsoft.com/office/drawing/2014/main" id="{BFFF8D0A-3D24-4932-947D-0BF048BD1689}"/>
                  </a:ext>
                </a:extLst>
              </p:cNvPr>
              <p:cNvPicPr>
                <a:picLocks noChangeAspect="1"/>
              </p:cNvPicPr>
              <p:nvPr userDrawn="1"/>
            </p:nvPicPr>
            <p:blipFill rotWithShape="1">
              <a:blip r:embed="rId3"/>
              <a:srcRect l="35801" t="59806" r="32463" b="20796"/>
              <a:stretch/>
            </p:blipFill>
            <p:spPr>
              <a:xfrm>
                <a:off x="9344025" y="4886325"/>
                <a:ext cx="866775" cy="622062"/>
              </a:xfrm>
              <a:prstGeom prst="rect">
                <a:avLst/>
              </a:prstGeom>
            </p:spPr>
          </p:pic>
        </p:grpSp>
        <p:sp>
          <p:nvSpPr>
            <p:cNvPr id="16" name="object 3"/>
            <p:cNvSpPr/>
            <p:nvPr userDrawn="1"/>
          </p:nvSpPr>
          <p:spPr>
            <a:xfrm>
              <a:off x="5486939" y="5283720"/>
              <a:ext cx="813435" cy="610235"/>
            </a:xfrm>
            <a:custGeom>
              <a:avLst/>
              <a:gdLst/>
              <a:ahLst/>
              <a:cxnLst/>
              <a:rect l="l" t="t" r="r" b="b"/>
              <a:pathLst>
                <a:path w="813435" h="610235">
                  <a:moveTo>
                    <a:pt x="812876" y="0"/>
                  </a:moveTo>
                  <a:lnTo>
                    <a:pt x="0" y="0"/>
                  </a:lnTo>
                  <a:lnTo>
                    <a:pt x="412788" y="609650"/>
                  </a:lnTo>
                  <a:lnTo>
                    <a:pt x="812876" y="0"/>
                  </a:lnTo>
                  <a:close/>
                </a:path>
              </a:pathLst>
            </a:custGeom>
            <a:solidFill>
              <a:schemeClr val="tx2"/>
            </a:solidFill>
          </p:spPr>
          <p:txBody>
            <a:bodyPr wrap="square" lIns="0" tIns="0" rIns="0" bIns="0" rtlCol="0"/>
            <a:lstStyle/>
            <a:p>
              <a:endParaRPr/>
            </a:p>
          </p:txBody>
        </p:sp>
      </p:grpSp>
      <p:sp>
        <p:nvSpPr>
          <p:cNvPr id="15" name="Tijdelijke aanduiding voor tekst 14"/>
          <p:cNvSpPr>
            <a:spLocks noGrp="1"/>
          </p:cNvSpPr>
          <p:nvPr>
            <p:ph type="body" sz="quarter" idx="13"/>
          </p:nvPr>
        </p:nvSpPr>
        <p:spPr>
          <a:xfrm>
            <a:off x="2451378" y="2616188"/>
            <a:ext cx="7239000" cy="864339"/>
          </a:xfrm>
        </p:spPr>
        <p:txBody>
          <a:bodyPr vert="horz" wrap="square" lIns="0" tIns="43180" rIns="0" bIns="0" rtlCol="0" anchor="ctr">
            <a:spAutoFit/>
          </a:bodyPr>
          <a:lstStyle>
            <a:lvl1pPr marL="8890" indent="0" algn="ctr">
              <a:buNone/>
              <a:defRPr lang="nl-NL" sz="2800" b="0" cap="all" spc="-20" baseline="0" dirty="0" smtClean="0">
                <a:solidFill>
                  <a:srgbClr val="FFFFFF"/>
                </a:solidFill>
                <a:latin typeface="Arial Black"/>
                <a:cs typeface="Arial Black"/>
              </a:defRPr>
            </a:lvl1pPr>
            <a:lvl2pPr marL="193675" indent="0">
              <a:buNone/>
              <a:defRPr lang="nl-NL" sz="1800" dirty="0">
                <a:solidFill>
                  <a:schemeClr val="tx1"/>
                </a:solidFill>
                <a:cs typeface="+mn-cs"/>
              </a:defRPr>
            </a:lvl2pPr>
          </a:lstStyle>
          <a:p>
            <a:pPr marL="12065" marR="5080" lvl="0" indent="-3175" algn="ctr">
              <a:lnSpc>
                <a:spcPts val="3200"/>
              </a:lnSpc>
              <a:spcBef>
                <a:spcPts val="340"/>
              </a:spcBef>
            </a:pPr>
            <a:r>
              <a:rPr lang="en-US"/>
              <a:t>Click to edit Master text styles</a:t>
            </a:r>
          </a:p>
        </p:txBody>
      </p:sp>
      <p:sp>
        <p:nvSpPr>
          <p:cNvPr id="19" name="Tijdelijke aanduiding voor tekst 18"/>
          <p:cNvSpPr>
            <a:spLocks noGrp="1"/>
          </p:cNvSpPr>
          <p:nvPr>
            <p:ph type="body" sz="quarter" idx="14" hasCustomPrompt="1"/>
          </p:nvPr>
        </p:nvSpPr>
        <p:spPr>
          <a:xfrm>
            <a:off x="1904400" y="5878295"/>
            <a:ext cx="4471386" cy="392415"/>
          </a:xfrm>
        </p:spPr>
        <p:txBody>
          <a:bodyPr wrap="square" lIns="0" tIns="0" rIns="0" bIns="0">
            <a:spAutoFit/>
          </a:bodyPr>
          <a:lstStyle>
            <a:lvl1pPr marL="0" indent="0" algn="r">
              <a:buNone/>
              <a:defRPr lang="nl-NL" sz="2000" i="1" kern="1200" dirty="0">
                <a:solidFill>
                  <a:schemeClr val="accent1"/>
                </a:solidFill>
                <a:latin typeface="Arial"/>
                <a:ea typeface="+mn-ea"/>
                <a:cs typeface="Arial"/>
              </a:defRPr>
            </a:lvl1pPr>
          </a:lstStyle>
          <a:p>
            <a:pPr lvl="0"/>
            <a:r>
              <a:rPr lang="nl-NL" dirty="0"/>
              <a:t>Name, </a:t>
            </a:r>
          </a:p>
        </p:txBody>
      </p:sp>
      <p:sp>
        <p:nvSpPr>
          <p:cNvPr id="20" name="Tijdelijke aanduiding voor tekst 18"/>
          <p:cNvSpPr>
            <a:spLocks noGrp="1"/>
          </p:cNvSpPr>
          <p:nvPr>
            <p:ph type="body" sz="quarter" idx="15" hasCustomPrompt="1"/>
          </p:nvPr>
        </p:nvSpPr>
        <p:spPr>
          <a:xfrm>
            <a:off x="6408000" y="5878295"/>
            <a:ext cx="4006632" cy="392415"/>
          </a:xfrm>
        </p:spPr>
        <p:txBody>
          <a:bodyPr wrap="square" lIns="0" tIns="0" rIns="0" bIns="0">
            <a:spAutoFit/>
          </a:bodyPr>
          <a:lstStyle>
            <a:lvl1pPr marL="0" indent="0" algn="l">
              <a:buNone/>
              <a:defRPr lang="nl-NL" sz="2000" i="1" kern="1200" baseline="0" dirty="0">
                <a:solidFill>
                  <a:schemeClr val="accent1"/>
                </a:solidFill>
                <a:latin typeface="Arial"/>
                <a:ea typeface="+mn-ea"/>
                <a:cs typeface="Arial"/>
              </a:defRPr>
            </a:lvl1pPr>
          </a:lstStyle>
          <a:p>
            <a:pPr lvl="0"/>
            <a:r>
              <a:rPr lang="nl-NL" dirty="0"/>
              <a:t>job </a:t>
            </a:r>
            <a:r>
              <a:rPr lang="nl-NL" dirty="0" err="1"/>
              <a:t>title</a:t>
            </a:r>
            <a:endParaRPr lang="nl-NL" dirty="0"/>
          </a:p>
        </p:txBody>
      </p:sp>
      <p:pic>
        <p:nvPicPr>
          <p:cNvPr id="25" name="Afbeelding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92344" y="5733256"/>
            <a:ext cx="2880000" cy="1025280"/>
          </a:xfrm>
          <a:prstGeom prst="rect">
            <a:avLst/>
          </a:prstGeom>
        </p:spPr>
      </p:pic>
    </p:spTree>
    <p:extLst>
      <p:ext uri="{BB962C8B-B14F-4D97-AF65-F5344CB8AC3E}">
        <p14:creationId xmlns:p14="http://schemas.microsoft.com/office/powerpoint/2010/main" val="324408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425940" y="1194832"/>
            <a:ext cx="7114540" cy="451406"/>
          </a:xfrm>
          <a:prstGeom prst="rect">
            <a:avLst/>
          </a:prstGeom>
        </p:spPr>
        <p:txBody>
          <a:bodyPr vert="horz" wrap="square" lIns="0" tIns="40640" rIns="0" bIns="0" rtlCol="0" anchor="b">
            <a:spAutoFit/>
          </a:bodyPr>
          <a:lstStyle/>
          <a:p>
            <a:pPr marL="12700" marR="5080" lvl="0" indent="0" fontAlgn="auto">
              <a:lnSpc>
                <a:spcPts val="3220"/>
              </a:lnSpc>
              <a:spcBef>
                <a:spcPts val="320"/>
              </a:spcBef>
              <a:spcAft>
                <a:spcPts val="0"/>
              </a:spcAft>
              <a:buClrTx/>
              <a:buSzTx/>
              <a:buFontTx/>
              <a:tabLst/>
            </a:pPr>
            <a:r>
              <a:rPr lang="nl-NL" dirty="0"/>
              <a:t>Klik om de stijl te bewerken</a:t>
            </a:r>
          </a:p>
        </p:txBody>
      </p:sp>
      <p:sp>
        <p:nvSpPr>
          <p:cNvPr id="3" name="Tijdelijke aanduiding voor tekst 2"/>
          <p:cNvSpPr>
            <a:spLocks noGrp="1"/>
          </p:cNvSpPr>
          <p:nvPr>
            <p:ph type="body" idx="1"/>
          </p:nvPr>
        </p:nvSpPr>
        <p:spPr>
          <a:xfrm>
            <a:off x="2425940" y="2070299"/>
            <a:ext cx="7114540" cy="3985854"/>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B90E8CF-965F-5A42-8080-8C03999F4901}" type="datetime1">
              <a:rPr lang="en-US" smtClean="0"/>
              <a:t>6/15/20</a:t>
            </a:fld>
            <a:endParaRPr lang="en-GB" dirty="0"/>
          </a:p>
        </p:txBody>
      </p:sp>
      <p:sp>
        <p:nvSpPr>
          <p:cNvPr id="5"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dirty="0"/>
              <a:t>short title presentation - customize via footnote</a:t>
            </a:r>
          </a:p>
        </p:txBody>
      </p:sp>
      <p:sp>
        <p:nvSpPr>
          <p:cNvPr id="11" name="object 2"/>
          <p:cNvSpPr/>
          <p:nvPr userDrawn="1"/>
        </p:nvSpPr>
        <p:spPr>
          <a:xfrm>
            <a:off x="0" y="474186"/>
            <a:ext cx="1219835" cy="1701800"/>
          </a:xfrm>
          <a:custGeom>
            <a:avLst/>
            <a:gdLst/>
            <a:ahLst/>
            <a:cxnLst/>
            <a:rect l="l" t="t" r="r" b="b"/>
            <a:pathLst>
              <a:path w="1219835" h="1701800">
                <a:moveTo>
                  <a:pt x="0" y="0"/>
                </a:moveTo>
                <a:lnTo>
                  <a:pt x="0" y="1701469"/>
                </a:lnTo>
                <a:lnTo>
                  <a:pt x="975601" y="1558010"/>
                </a:lnTo>
                <a:lnTo>
                  <a:pt x="1219314" y="135483"/>
                </a:lnTo>
                <a:lnTo>
                  <a:pt x="0" y="0"/>
                </a:lnTo>
                <a:close/>
              </a:path>
            </a:pathLst>
          </a:custGeom>
          <a:solidFill>
            <a:srgbClr val="9EA700"/>
          </a:solidFill>
        </p:spPr>
        <p:txBody>
          <a:bodyPr wrap="square" lIns="0" tIns="0" rIns="0" bIns="0" rtlCol="0"/>
          <a:lstStyle/>
          <a:p>
            <a:endParaRPr/>
          </a:p>
        </p:txBody>
      </p:sp>
      <p:sp>
        <p:nvSpPr>
          <p:cNvPr id="16"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dirty="0"/>
          </a:p>
        </p:txBody>
      </p:sp>
      <p:pic>
        <p:nvPicPr>
          <p:cNvPr id="8" name="Afbeelding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192344" y="5733256"/>
            <a:ext cx="2880000" cy="1025280"/>
          </a:xfrm>
          <a:prstGeom prst="rect">
            <a:avLst/>
          </a:prstGeom>
        </p:spPr>
      </p:pic>
    </p:spTree>
    <p:extLst>
      <p:ext uri="{BB962C8B-B14F-4D97-AF65-F5344CB8AC3E}">
        <p14:creationId xmlns:p14="http://schemas.microsoft.com/office/powerpoint/2010/main" val="1892583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 id="2147483659" r:id="rId5"/>
    <p:sldLayoutId id="2147483660" r:id="rId6"/>
    <p:sldLayoutId id="2147483663" r:id="rId7"/>
    <p:sldLayoutId id="2147483664" r:id="rId8"/>
    <p:sldLayoutId id="2147483665" r:id="rId9"/>
    <p:sldLayoutId id="2147483651" r:id="rId10"/>
    <p:sldLayoutId id="2147483656" r:id="rId11"/>
    <p:sldLayoutId id="2147483655" r:id="rId12"/>
    <p:sldLayoutId id="2147483667" r:id="rId13"/>
    <p:sldLayoutId id="214748366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kumimoji="0" lang="nl-NL" sz="2800" b="1" i="0" u="none" strike="noStrike" kern="0" cap="none" spc="0" normalizeH="0" baseline="0" smtClean="0">
          <a:ln>
            <a:noFill/>
          </a:ln>
          <a:solidFill>
            <a:schemeClr val="accent1"/>
          </a:solidFill>
          <a:effectLst/>
          <a:uLnTx/>
          <a:uFillTx/>
          <a:latin typeface="+mj-lt"/>
          <a:ea typeface="+mj-ea"/>
          <a:cs typeface="+mj-cs"/>
        </a:defRPr>
      </a:lvl1pPr>
    </p:titleStyle>
    <p:bodyStyle>
      <a:lvl1pPr marL="228600" indent="-228600"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1pPr>
      <a:lvl2pPr marL="536575" indent="-2635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2pPr>
      <a:lvl3pPr marL="809625" indent="-273050"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1073150" indent="-2635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344613" indent="-271463"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mailto:a.h.m.vangenugten@hhs.nl"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Tijdelijke aanduiding voor afbeelding 27"/>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a:stretch>
            <a:fillRect/>
          </a:stretch>
        </p:blipFill>
        <p:spPr/>
      </p:pic>
      <p:sp>
        <p:nvSpPr>
          <p:cNvPr id="5" name="Tijdelijke aanduiding voor tekst 4">
            <a:extLst>
              <a:ext uri="{FF2B5EF4-FFF2-40B4-BE49-F238E27FC236}">
                <a16:creationId xmlns:a16="http://schemas.microsoft.com/office/drawing/2014/main" id="{DB08BBF5-CD40-4A16-8903-8DF4B0919940}"/>
              </a:ext>
            </a:extLst>
          </p:cNvPr>
          <p:cNvSpPr>
            <a:spLocks noGrp="1"/>
          </p:cNvSpPr>
          <p:nvPr>
            <p:ph type="body" sz="quarter" idx="11"/>
          </p:nvPr>
        </p:nvSpPr>
        <p:spPr/>
        <p:txBody>
          <a:bodyPr/>
          <a:lstStyle/>
          <a:p>
            <a:endParaRPr lang="nl-NL" dirty="0"/>
          </a:p>
        </p:txBody>
      </p:sp>
      <p:sp>
        <p:nvSpPr>
          <p:cNvPr id="30" name="Titel 29"/>
          <p:cNvSpPr>
            <a:spLocks noGrp="1"/>
          </p:cNvSpPr>
          <p:nvPr>
            <p:ph type="ctrTitle"/>
          </p:nvPr>
        </p:nvSpPr>
        <p:spPr/>
        <p:txBody>
          <a:bodyPr/>
          <a:lstStyle/>
          <a:p>
            <a:r>
              <a:rPr lang="en-GB" dirty="0"/>
              <a:t>Collaborative Online International Learning (COIL)</a:t>
            </a:r>
            <a:endParaRPr lang="nl-NL" dirty="0"/>
          </a:p>
        </p:txBody>
      </p:sp>
      <p:sp>
        <p:nvSpPr>
          <p:cNvPr id="31" name="Ondertitel 30"/>
          <p:cNvSpPr>
            <a:spLocks noGrp="1"/>
          </p:cNvSpPr>
          <p:nvPr>
            <p:ph type="subTitle" idx="1"/>
          </p:nvPr>
        </p:nvSpPr>
        <p:spPr/>
        <p:txBody>
          <a:bodyPr/>
          <a:lstStyle/>
          <a:p>
            <a:r>
              <a:rPr lang="en-GB" dirty="0"/>
              <a:t>Projects at THUAS</a:t>
            </a:r>
            <a:endParaRPr lang="nl-NL" dirty="0"/>
          </a:p>
        </p:txBody>
      </p:sp>
    </p:spTree>
    <p:extLst>
      <p:ext uri="{BB962C8B-B14F-4D97-AF65-F5344CB8AC3E}">
        <p14:creationId xmlns:p14="http://schemas.microsoft.com/office/powerpoint/2010/main" val="190558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5940" y="940404"/>
            <a:ext cx="7114540" cy="705834"/>
          </a:xfrm>
        </p:spPr>
        <p:txBody>
          <a:bodyPr/>
          <a:lstStyle/>
          <a:p>
            <a:r>
              <a:rPr lang="en-US" sz="2400" dirty="0"/>
              <a:t>Comparison of Dutch and Spanish National Nutritional Guidelines (1)</a:t>
            </a:r>
          </a:p>
        </p:txBody>
      </p:sp>
      <p:sp>
        <p:nvSpPr>
          <p:cNvPr id="3" name="Tijdelijke aanduiding voor inhoud 2"/>
          <p:cNvSpPr>
            <a:spLocks noGrp="1"/>
          </p:cNvSpPr>
          <p:nvPr>
            <p:ph idx="1"/>
          </p:nvPr>
        </p:nvSpPr>
        <p:spPr>
          <a:xfrm>
            <a:off x="1501740" y="2070299"/>
            <a:ext cx="7114540" cy="3985854"/>
          </a:xfrm>
        </p:spPr>
        <p:txBody>
          <a:bodyPr>
            <a:normAutofit fontScale="92500" lnSpcReduction="10000"/>
          </a:bodyPr>
          <a:lstStyle/>
          <a:p>
            <a:r>
              <a:rPr lang="en-US" sz="1300" dirty="0">
                <a:latin typeface="+mj-lt"/>
              </a:rPr>
              <a:t>Program</a:t>
            </a:r>
            <a:r>
              <a:rPr lang="en-US" sz="1300" dirty="0"/>
              <a:t>		Nutrition &amp; Dietetics</a:t>
            </a:r>
            <a:br>
              <a:rPr lang="en-US" sz="1300" dirty="0"/>
            </a:br>
            <a:endParaRPr lang="en-US" sz="1300" b="1" dirty="0"/>
          </a:p>
          <a:p>
            <a:r>
              <a:rPr lang="nl-NL" sz="1300" b="1" dirty="0">
                <a:latin typeface="+mj-lt"/>
              </a:rPr>
              <a:t>THUAS</a:t>
            </a:r>
            <a:r>
              <a:rPr lang="nl-NL" sz="1300" b="1" dirty="0"/>
              <a:t>		</a:t>
            </a:r>
            <a:r>
              <a:rPr lang="nl-NL" sz="1300" dirty="0" err="1"/>
              <a:t>Year</a:t>
            </a:r>
            <a:r>
              <a:rPr lang="nl-NL" sz="1300" dirty="0"/>
              <a:t> 2</a:t>
            </a:r>
            <a:br>
              <a:rPr lang="nl-NL" sz="1300" dirty="0"/>
            </a:br>
            <a:endParaRPr lang="nl-NL" sz="1300" dirty="0"/>
          </a:p>
          <a:p>
            <a:r>
              <a:rPr lang="nl-NL" sz="1300" b="1" dirty="0">
                <a:latin typeface="+mj-lt"/>
              </a:rPr>
              <a:t>Partner</a:t>
            </a:r>
            <a:r>
              <a:rPr lang="nl-NL" sz="1300" b="1" dirty="0"/>
              <a:t>		</a:t>
            </a:r>
            <a:r>
              <a:rPr lang="en-US" sz="1300" dirty="0"/>
              <a:t>University of VIC</a:t>
            </a:r>
          </a:p>
          <a:p>
            <a:pPr lvl="5"/>
            <a:r>
              <a:rPr lang="en-US" sz="1300" dirty="0">
                <a:solidFill>
                  <a:schemeClr val="accent1"/>
                </a:solidFill>
              </a:rPr>
              <a:t>Department of Nutrition and Dietetics</a:t>
            </a:r>
          </a:p>
          <a:p>
            <a:pPr lvl="5"/>
            <a:r>
              <a:rPr lang="en-US" sz="1300" dirty="0">
                <a:solidFill>
                  <a:schemeClr val="accent1"/>
                </a:solidFill>
              </a:rPr>
              <a:t>Various years</a:t>
            </a:r>
          </a:p>
          <a:p>
            <a:pPr marL="0" lvl="1" indent="0">
              <a:buNone/>
            </a:pPr>
            <a:r>
              <a:rPr lang="en-US" sz="1300" dirty="0"/>
              <a:t>		</a:t>
            </a:r>
            <a:r>
              <a:rPr lang="en-US" sz="1300" dirty="0" err="1"/>
              <a:t>Artesis</a:t>
            </a:r>
            <a:r>
              <a:rPr lang="en-US" sz="1300" dirty="0"/>
              <a:t> </a:t>
            </a:r>
            <a:r>
              <a:rPr lang="en-US" sz="1300" dirty="0" err="1"/>
              <a:t>Plantijn</a:t>
            </a:r>
            <a:r>
              <a:rPr lang="en-US" sz="1300" dirty="0"/>
              <a:t> University of Antwerp</a:t>
            </a:r>
          </a:p>
          <a:p>
            <a:pPr lvl="5"/>
            <a:r>
              <a:rPr lang="en-US" sz="1300" dirty="0">
                <a:solidFill>
                  <a:schemeClr val="accent1"/>
                </a:solidFill>
              </a:rPr>
              <a:t>Department of Nutrition and Dietetics</a:t>
            </a:r>
          </a:p>
          <a:p>
            <a:pPr lvl="5"/>
            <a:r>
              <a:rPr lang="en-US" sz="1300" dirty="0">
                <a:solidFill>
                  <a:schemeClr val="accent1"/>
                </a:solidFill>
              </a:rPr>
              <a:t>Years 2 &amp; 3</a:t>
            </a:r>
          </a:p>
          <a:p>
            <a:pPr lvl="1"/>
            <a:endParaRPr lang="en-US" sz="1300" dirty="0"/>
          </a:p>
          <a:p>
            <a:r>
              <a:rPr lang="nl-NL" sz="1300" b="1" dirty="0">
                <a:latin typeface="+mj-lt"/>
              </a:rPr>
              <a:t>Digital means</a:t>
            </a:r>
            <a:r>
              <a:rPr lang="nl-NL" sz="1300" b="1" dirty="0"/>
              <a:t>	</a:t>
            </a:r>
            <a:r>
              <a:rPr lang="nl-NL" sz="1300" dirty="0"/>
              <a:t>Skype, Messenger &amp; WhatsApp</a:t>
            </a:r>
            <a:br>
              <a:rPr lang="nl-NL" sz="1300" dirty="0"/>
            </a:br>
            <a:endParaRPr lang="nl-NL" sz="1300" dirty="0"/>
          </a:p>
          <a:p>
            <a:r>
              <a:rPr lang="nl-NL" sz="1300" b="1" dirty="0">
                <a:latin typeface="+mj-lt"/>
              </a:rPr>
              <a:t>Contact</a:t>
            </a:r>
            <a:r>
              <a:rPr lang="nl-NL" sz="1300" b="1" dirty="0"/>
              <a:t>		</a:t>
            </a:r>
            <a:r>
              <a:rPr lang="en-US" sz="1300" dirty="0"/>
              <a:t>Inge </a:t>
            </a:r>
            <a:r>
              <a:rPr lang="en-US" sz="1300" dirty="0" err="1"/>
              <a:t>Audenaerde</a:t>
            </a:r>
            <a:endParaRPr lang="en-US" sz="1300" dirty="0"/>
          </a:p>
          <a:p>
            <a:r>
              <a:rPr lang="en-US" sz="1300" dirty="0"/>
              <a:t>		</a:t>
            </a:r>
            <a:r>
              <a:rPr lang="en-US" sz="1300" dirty="0" err="1"/>
              <a:t>c.m.audenaerde@hhs.nl</a:t>
            </a:r>
            <a:endParaRPr lang="en-US" sz="1300" dirty="0"/>
          </a:p>
          <a:p>
            <a:endParaRPr lang="nl-NL" b="1" dirty="0"/>
          </a:p>
        </p:txBody>
      </p:sp>
      <p:sp>
        <p:nvSpPr>
          <p:cNvPr id="4" name="Tijdelijke aanduiding voor voettekst 3"/>
          <p:cNvSpPr>
            <a:spLocks noGrp="1"/>
          </p:cNvSpPr>
          <p:nvPr>
            <p:ph type="ftr" sz="quarter" idx="3"/>
          </p:nvPr>
        </p:nvSpPr>
        <p:spPr>
          <a:xfrm>
            <a:off x="911424" y="6405099"/>
            <a:ext cx="4114800" cy="176395"/>
          </a:xfrm>
        </p:spPr>
        <p:txBody>
          <a:bodyPr/>
          <a:lstStyle/>
          <a:p>
            <a:pPr marL="12700" algn="l">
              <a:lnSpc>
                <a:spcPts val="1535"/>
              </a:lnSpc>
            </a:pPr>
            <a:r>
              <a:rPr lang="en-US" dirty="0"/>
              <a:t>COIL Projects at THUAS</a:t>
            </a:r>
          </a:p>
        </p:txBody>
      </p:sp>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10</a:t>
            </a:fld>
            <a:endParaRPr lang="en-GB" dirty="0"/>
          </a:p>
        </p:txBody>
      </p:sp>
      <p:sp>
        <p:nvSpPr>
          <p:cNvPr id="6" name="Tijdelijke aanduiding voor inhoud 2">
            <a:extLst>
              <a:ext uri="{FF2B5EF4-FFF2-40B4-BE49-F238E27FC236}">
                <a16:creationId xmlns:a16="http://schemas.microsoft.com/office/drawing/2014/main" id="{347A5212-062A-4069-823B-F6ED8CA45A7C}"/>
              </a:ext>
            </a:extLst>
          </p:cNvPr>
          <p:cNvSpPr txBox="1">
            <a:spLocks/>
          </p:cNvSpPr>
          <p:nvPr/>
        </p:nvSpPr>
        <p:spPr>
          <a:xfrm>
            <a:off x="7536160" y="2070299"/>
            <a:ext cx="3658156" cy="3985854"/>
          </a:xfrm>
          <a:prstGeom prst="rect">
            <a:avLst/>
          </a:prstGeom>
        </p:spPr>
        <p:txBody>
          <a:bodyPr vert="horz" lIns="91440" tIns="45720" rIns="91440" bIns="45720" rtlCol="0">
            <a:normAutofit/>
          </a:bodyPr>
          <a:lstStyle>
            <a:lvl1pPr marL="0" indent="0" algn="l" defTabSz="914400" rtl="0" eaLnBrk="1" latinLnBrk="0" hangingPunct="1">
              <a:lnSpc>
                <a:spcPct val="133000"/>
              </a:lnSpc>
              <a:spcBef>
                <a:spcPts val="0"/>
              </a:spcBef>
              <a:spcAft>
                <a:spcPts val="0"/>
              </a:spcAft>
              <a:buFont typeface="Arial" panose="020B0604020202020204" pitchFamily="34" charset="0"/>
              <a:buNone/>
              <a:defRPr sz="2000" kern="1200">
                <a:solidFill>
                  <a:schemeClr val="tx2"/>
                </a:solidFill>
                <a:latin typeface="+mn-lt"/>
                <a:ea typeface="+mn-ea"/>
                <a:cs typeface="Arial" panose="020B0604020202020204" pitchFamily="34" charset="0"/>
              </a:defRPr>
            </a:lvl1pPr>
            <a:lvl2pPr marL="261938" indent="-261938"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536575" indent="-27463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812800" indent="-2762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160463" indent="-25558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b="1" dirty="0">
                <a:latin typeface="+mj-lt"/>
              </a:rPr>
              <a:t>Short description</a:t>
            </a:r>
          </a:p>
          <a:p>
            <a:r>
              <a:rPr lang="en-US" sz="1200" dirty="0"/>
              <a:t>The aim of the assignment was to exchange insights of food habits, culinary traditions and nutritional goals.  </a:t>
            </a:r>
          </a:p>
          <a:p>
            <a:endParaRPr lang="nl-NL" dirty="0"/>
          </a:p>
        </p:txBody>
      </p:sp>
    </p:spTree>
    <p:extLst>
      <p:ext uri="{BB962C8B-B14F-4D97-AF65-F5344CB8AC3E}">
        <p14:creationId xmlns:p14="http://schemas.microsoft.com/office/powerpoint/2010/main" val="120968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3592" y="1041654"/>
            <a:ext cx="8062548" cy="705834"/>
          </a:xfrm>
        </p:spPr>
        <p:txBody>
          <a:bodyPr/>
          <a:lstStyle/>
          <a:p>
            <a:r>
              <a:rPr lang="en-US" sz="2400" dirty="0"/>
              <a:t>Comparison of Dutch and Spanish National Nutritional Guidelines (2)</a:t>
            </a:r>
            <a:endParaRPr lang="nl-NL" sz="2400" dirty="0"/>
          </a:p>
        </p:txBody>
      </p:sp>
      <p:sp>
        <p:nvSpPr>
          <p:cNvPr id="3" name="Tijdelijke aanduiding voor inhoud 2"/>
          <p:cNvSpPr>
            <a:spLocks noGrp="1"/>
          </p:cNvSpPr>
          <p:nvPr>
            <p:ph idx="1"/>
          </p:nvPr>
        </p:nvSpPr>
        <p:spPr>
          <a:xfrm>
            <a:off x="1919536" y="2070299"/>
            <a:ext cx="7114540" cy="3985854"/>
          </a:xfrm>
        </p:spPr>
        <p:txBody>
          <a:bodyPr>
            <a:normAutofit fontScale="92500" lnSpcReduction="10000"/>
          </a:bodyPr>
          <a:lstStyle/>
          <a:p>
            <a:r>
              <a:rPr lang="nl-NL" sz="1300" b="1" dirty="0">
                <a:latin typeface="+mj-lt"/>
              </a:rPr>
              <a:t>COIL course duration</a:t>
            </a:r>
          </a:p>
          <a:p>
            <a:r>
              <a:rPr lang="nl-NL" sz="1300" dirty="0" err="1"/>
              <a:t>Unknown</a:t>
            </a:r>
            <a:endParaRPr lang="nl-NL" sz="1300" dirty="0"/>
          </a:p>
          <a:p>
            <a:pPr marL="285750" indent="-285750">
              <a:buFont typeface="Arial" panose="020B0604020202020204" pitchFamily="34" charset="0"/>
              <a:buChar char="•"/>
            </a:pPr>
            <a:endParaRPr lang="nl-NL" sz="1300" dirty="0"/>
          </a:p>
          <a:p>
            <a:r>
              <a:rPr lang="nl-NL" sz="1300" b="1" dirty="0">
                <a:latin typeface="+mj-lt"/>
              </a:rPr>
              <a:t>How long students work with each other?</a:t>
            </a:r>
          </a:p>
          <a:p>
            <a:r>
              <a:rPr lang="en-US" sz="1300" dirty="0"/>
              <a:t>Unknown</a:t>
            </a:r>
          </a:p>
          <a:p>
            <a:endParaRPr lang="nl-NL" sz="1300" dirty="0"/>
          </a:p>
          <a:p>
            <a:r>
              <a:rPr lang="en-US" sz="1300" b="1" dirty="0">
                <a:latin typeface="+mj-lt"/>
              </a:rPr>
              <a:t>How many times students meet?</a:t>
            </a:r>
          </a:p>
          <a:p>
            <a:r>
              <a:rPr lang="en-US" sz="1300" dirty="0"/>
              <a:t>It is up to them</a:t>
            </a:r>
          </a:p>
          <a:p>
            <a:endParaRPr lang="en-US" sz="1300" dirty="0"/>
          </a:p>
          <a:p>
            <a:r>
              <a:rPr lang="nl-NL" sz="1300" b="1" dirty="0">
                <a:latin typeface="+mj-lt"/>
              </a:rPr>
              <a:t>How do students meet?</a:t>
            </a:r>
          </a:p>
          <a:p>
            <a:pPr marL="285750" indent="-285750">
              <a:buFont typeface="Arial" panose="020B0604020202020204" pitchFamily="34" charset="0"/>
              <a:buChar char="•"/>
            </a:pPr>
            <a:r>
              <a:rPr lang="en-US" sz="1300" dirty="0"/>
              <a:t>Skyping with each other almost once a week and e-mail to send files or documents to each other daily (comparison guidelines, menu, contacts) Facebook, not to miss any communications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Use WhatsApp to make appointments for meetings or to talk to the group. Then post the time and date for the meetings in the Facebook group</a:t>
            </a:r>
            <a:r>
              <a:rPr lang="en-US" sz="1400" dirty="0"/>
              <a:t>.</a:t>
            </a:r>
            <a:endParaRPr lang="nl-NL" sz="1400" dirty="0"/>
          </a:p>
        </p:txBody>
      </p:sp>
      <p:sp>
        <p:nvSpPr>
          <p:cNvPr id="4" name="Tijdelijke aanduiding voor voettekst 3"/>
          <p:cNvSpPr>
            <a:spLocks noGrp="1"/>
          </p:cNvSpPr>
          <p:nvPr>
            <p:ph type="ftr" sz="quarter" idx="3"/>
          </p:nvPr>
        </p:nvSpPr>
        <p:spPr>
          <a:xfrm>
            <a:off x="911424" y="6405099"/>
            <a:ext cx="4114800" cy="176395"/>
          </a:xfrm>
        </p:spPr>
        <p:txBody>
          <a:bodyPr/>
          <a:lstStyle/>
          <a:p>
            <a:pPr marL="12700" algn="l">
              <a:lnSpc>
                <a:spcPts val="1535"/>
              </a:lnSpc>
            </a:pPr>
            <a:r>
              <a:rPr lang="en-US" dirty="0"/>
              <a:t>COIL Projects at THUAS</a:t>
            </a:r>
          </a:p>
        </p:txBody>
      </p:sp>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11</a:t>
            </a:fld>
            <a:endParaRPr lang="en-GB" dirty="0"/>
          </a:p>
        </p:txBody>
      </p:sp>
      <p:sp>
        <p:nvSpPr>
          <p:cNvPr id="6" name="Tijdelijke aanduiding voor inhoud 2">
            <a:extLst>
              <a:ext uri="{FF2B5EF4-FFF2-40B4-BE49-F238E27FC236}">
                <a16:creationId xmlns:a16="http://schemas.microsoft.com/office/drawing/2014/main" id="{347A5212-062A-4069-823B-F6ED8CA45A7C}"/>
              </a:ext>
            </a:extLst>
          </p:cNvPr>
          <p:cNvSpPr txBox="1">
            <a:spLocks/>
          </p:cNvSpPr>
          <p:nvPr/>
        </p:nvSpPr>
        <p:spPr>
          <a:xfrm>
            <a:off x="7536160" y="1988840"/>
            <a:ext cx="3658156" cy="3985854"/>
          </a:xfrm>
          <a:prstGeom prst="rect">
            <a:avLst/>
          </a:prstGeom>
        </p:spPr>
        <p:txBody>
          <a:bodyPr vert="horz" lIns="91440" tIns="45720" rIns="91440" bIns="45720" rtlCol="0">
            <a:normAutofit/>
          </a:bodyPr>
          <a:lstStyle>
            <a:lvl1pPr marL="0" indent="0" algn="l" defTabSz="914400" rtl="0" eaLnBrk="1" latinLnBrk="0" hangingPunct="1">
              <a:lnSpc>
                <a:spcPct val="133000"/>
              </a:lnSpc>
              <a:spcBef>
                <a:spcPts val="0"/>
              </a:spcBef>
              <a:spcAft>
                <a:spcPts val="0"/>
              </a:spcAft>
              <a:buFont typeface="Arial" panose="020B0604020202020204" pitchFamily="34" charset="0"/>
              <a:buNone/>
              <a:defRPr sz="2000" kern="1200">
                <a:solidFill>
                  <a:schemeClr val="tx2"/>
                </a:solidFill>
                <a:latin typeface="+mn-lt"/>
                <a:ea typeface="+mn-ea"/>
                <a:cs typeface="Arial" panose="020B0604020202020204" pitchFamily="34" charset="0"/>
              </a:defRPr>
            </a:lvl1pPr>
            <a:lvl2pPr marL="261938" indent="-261938"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536575" indent="-27463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812800" indent="-2762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160463" indent="-25558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600" b="1" dirty="0"/>
          </a:p>
        </p:txBody>
      </p:sp>
    </p:spTree>
    <p:extLst>
      <p:ext uri="{BB962C8B-B14F-4D97-AF65-F5344CB8AC3E}">
        <p14:creationId xmlns:p14="http://schemas.microsoft.com/office/powerpoint/2010/main" val="269792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5940" y="940404"/>
            <a:ext cx="8422588" cy="705834"/>
          </a:xfrm>
        </p:spPr>
        <p:txBody>
          <a:bodyPr/>
          <a:lstStyle/>
          <a:p>
            <a:r>
              <a:rPr lang="nl-NL" sz="2400" dirty="0" err="1"/>
              <a:t>Nutrition</a:t>
            </a:r>
            <a:r>
              <a:rPr lang="nl-NL" sz="2400" dirty="0"/>
              <a:t> &amp; </a:t>
            </a:r>
            <a:r>
              <a:rPr lang="nl-NL" sz="2400" dirty="0" err="1"/>
              <a:t>Dietetics</a:t>
            </a:r>
            <a:r>
              <a:rPr lang="nl-NL" sz="2400" dirty="0"/>
              <a:t>, Minor </a:t>
            </a:r>
            <a:r>
              <a:rPr lang="en-US" sz="2400" dirty="0"/>
              <a:t>Sociology and Psychology of Food (1)</a:t>
            </a:r>
            <a:endParaRPr lang="nl-NL" sz="2400" dirty="0"/>
          </a:p>
        </p:txBody>
      </p:sp>
      <p:sp>
        <p:nvSpPr>
          <p:cNvPr id="3" name="Tijdelijke aanduiding voor inhoud 2"/>
          <p:cNvSpPr>
            <a:spLocks noGrp="1"/>
          </p:cNvSpPr>
          <p:nvPr>
            <p:ph idx="1"/>
          </p:nvPr>
        </p:nvSpPr>
        <p:spPr>
          <a:xfrm>
            <a:off x="1919536" y="2070299"/>
            <a:ext cx="5976664" cy="3985854"/>
          </a:xfrm>
        </p:spPr>
        <p:txBody>
          <a:bodyPr>
            <a:normAutofit/>
          </a:bodyPr>
          <a:lstStyle/>
          <a:p>
            <a:r>
              <a:rPr lang="nl-NL" sz="1200" b="1" dirty="0">
                <a:latin typeface="+mj-lt"/>
              </a:rPr>
              <a:t>THUAS</a:t>
            </a:r>
            <a:r>
              <a:rPr lang="nl-NL" sz="1200" b="1" dirty="0"/>
              <a:t>		</a:t>
            </a:r>
            <a:r>
              <a:rPr lang="nl-NL" sz="1200" dirty="0" err="1"/>
              <a:t>Years</a:t>
            </a:r>
            <a:r>
              <a:rPr lang="nl-NL" sz="1200" dirty="0"/>
              <a:t> 2, 3 &amp; 4</a:t>
            </a:r>
          </a:p>
          <a:p>
            <a:r>
              <a:rPr lang="nl-NL" sz="1200" b="1" dirty="0">
                <a:latin typeface="+mj-lt"/>
              </a:rPr>
              <a:t>Partner</a:t>
            </a:r>
            <a:r>
              <a:rPr lang="nl-NL" sz="1200" b="1" dirty="0"/>
              <a:t>		</a:t>
            </a:r>
            <a:r>
              <a:rPr lang="en-US" sz="1200" dirty="0"/>
              <a:t>State University New York Brockport</a:t>
            </a:r>
          </a:p>
          <a:p>
            <a:pPr lvl="5"/>
            <a:r>
              <a:rPr lang="en-US" sz="1200" dirty="0">
                <a:solidFill>
                  <a:schemeClr val="accent1"/>
                </a:solidFill>
              </a:rPr>
              <a:t>Sport and Movement</a:t>
            </a:r>
          </a:p>
          <a:p>
            <a:pPr lvl="5"/>
            <a:r>
              <a:rPr lang="en-US" sz="1200" dirty="0">
                <a:solidFill>
                  <a:schemeClr val="accent1"/>
                </a:solidFill>
              </a:rPr>
              <a:t>Year 3</a:t>
            </a:r>
          </a:p>
          <a:p>
            <a:r>
              <a:rPr lang="nl-NL" sz="1200" b="1" dirty="0">
                <a:latin typeface="+mj-lt"/>
              </a:rPr>
              <a:t>Digital means</a:t>
            </a:r>
            <a:r>
              <a:rPr lang="nl-NL" sz="1200" b="1" dirty="0"/>
              <a:t>	</a:t>
            </a:r>
            <a:r>
              <a:rPr lang="nl-NL" sz="1200" dirty="0"/>
              <a:t>Blackboard collaborative, Teams, Zoom,				WhatsApp</a:t>
            </a:r>
          </a:p>
          <a:p>
            <a:endParaRPr lang="nl-NL" sz="1200" b="1" dirty="0"/>
          </a:p>
          <a:p>
            <a:r>
              <a:rPr lang="nl-NL" sz="1200" b="1" dirty="0">
                <a:latin typeface="+mj-lt"/>
              </a:rPr>
              <a:t>Contact</a:t>
            </a:r>
            <a:r>
              <a:rPr lang="nl-NL" sz="1200" b="1" dirty="0"/>
              <a:t>		</a:t>
            </a:r>
            <a:r>
              <a:rPr lang="en-US" sz="1200" dirty="0"/>
              <a:t>Simone Hackett</a:t>
            </a:r>
          </a:p>
          <a:p>
            <a:r>
              <a:rPr lang="en-US" sz="1200" dirty="0"/>
              <a:t>		</a:t>
            </a:r>
            <a:r>
              <a:rPr lang="en-US" sz="1200" dirty="0" err="1"/>
              <a:t>s.e.hackett@hhs.nl</a:t>
            </a:r>
            <a:endParaRPr lang="nl-NL" sz="1200" b="1" dirty="0"/>
          </a:p>
        </p:txBody>
      </p:sp>
      <p:sp>
        <p:nvSpPr>
          <p:cNvPr id="4" name="Tijdelijke aanduiding voor voettekst 3"/>
          <p:cNvSpPr>
            <a:spLocks noGrp="1"/>
          </p:cNvSpPr>
          <p:nvPr>
            <p:ph type="ftr" sz="quarter" idx="3"/>
          </p:nvPr>
        </p:nvSpPr>
        <p:spPr>
          <a:xfrm>
            <a:off x="911424" y="6405099"/>
            <a:ext cx="4114800" cy="176395"/>
          </a:xfrm>
        </p:spPr>
        <p:txBody>
          <a:bodyPr/>
          <a:lstStyle/>
          <a:p>
            <a:pPr marL="12700" algn="l">
              <a:lnSpc>
                <a:spcPts val="1535"/>
              </a:lnSpc>
            </a:pPr>
            <a:r>
              <a:rPr lang="en-US" dirty="0"/>
              <a:t>COIL Projects at THUAS</a:t>
            </a:r>
          </a:p>
        </p:txBody>
      </p:sp>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12</a:t>
            </a:fld>
            <a:endParaRPr lang="en-GB" dirty="0"/>
          </a:p>
        </p:txBody>
      </p:sp>
      <p:sp>
        <p:nvSpPr>
          <p:cNvPr id="6" name="Tijdelijke aanduiding voor inhoud 2">
            <a:extLst>
              <a:ext uri="{FF2B5EF4-FFF2-40B4-BE49-F238E27FC236}">
                <a16:creationId xmlns:a16="http://schemas.microsoft.com/office/drawing/2014/main" id="{347A5212-062A-4069-823B-F6ED8CA45A7C}"/>
              </a:ext>
            </a:extLst>
          </p:cNvPr>
          <p:cNvSpPr txBox="1">
            <a:spLocks/>
          </p:cNvSpPr>
          <p:nvPr/>
        </p:nvSpPr>
        <p:spPr>
          <a:xfrm>
            <a:off x="6637234" y="2038462"/>
            <a:ext cx="5040560" cy="3985854"/>
          </a:xfrm>
          <a:prstGeom prst="rect">
            <a:avLst/>
          </a:prstGeom>
        </p:spPr>
        <p:txBody>
          <a:bodyPr vert="horz" lIns="91440" tIns="45720" rIns="91440" bIns="45720" rtlCol="0">
            <a:noAutofit/>
          </a:bodyPr>
          <a:lstStyle>
            <a:lvl1pPr marL="0" indent="0" algn="l" defTabSz="914400" rtl="0" eaLnBrk="1" latinLnBrk="0" hangingPunct="1">
              <a:lnSpc>
                <a:spcPct val="133000"/>
              </a:lnSpc>
              <a:spcBef>
                <a:spcPts val="0"/>
              </a:spcBef>
              <a:spcAft>
                <a:spcPts val="0"/>
              </a:spcAft>
              <a:buFont typeface="Arial" panose="020B0604020202020204" pitchFamily="34" charset="0"/>
              <a:buNone/>
              <a:defRPr sz="2000" kern="1200">
                <a:solidFill>
                  <a:schemeClr val="tx2"/>
                </a:solidFill>
                <a:latin typeface="+mn-lt"/>
                <a:ea typeface="+mn-ea"/>
                <a:cs typeface="Arial" panose="020B0604020202020204" pitchFamily="34" charset="0"/>
              </a:defRPr>
            </a:lvl1pPr>
            <a:lvl2pPr marL="261938" indent="-261938"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536575" indent="-27463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812800" indent="-2762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160463" indent="-25558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b="1" dirty="0">
                <a:latin typeface="+mj-lt"/>
              </a:rPr>
              <a:t>Short </a:t>
            </a:r>
            <a:r>
              <a:rPr lang="nl-NL" sz="1200" b="1" dirty="0" err="1">
                <a:latin typeface="+mj-lt"/>
              </a:rPr>
              <a:t>description</a:t>
            </a:r>
            <a:r>
              <a:rPr lang="nl-NL" sz="1200" b="1" dirty="0">
                <a:latin typeface="+mj-lt"/>
              </a:rPr>
              <a:t> 1/2</a:t>
            </a:r>
          </a:p>
          <a:p>
            <a:pPr algn="just"/>
            <a:r>
              <a:rPr lang="en-US" sz="1200" dirty="0"/>
              <a:t>This COIL assignment is part of a larger project. It is a section focusing on sport! Students are placed in teams of 6 (3 Dutch students and 3 US students) Their assignments involves teaching each other a specific (sports) motor skills so for example how to throw a rugby ball or an American football. The sports/movement they choose should be specifically American or Dutch. The Dutch teach the US students and the US students teach the Dutch. They make an instructional video on how to do the sport/movement which they send to each other. They then have weekly online sessions with each other in which they give explanations and feedback on progress as well as discuss other topics: stereotypes, culture, student life, politics USA versus NL and the rest of the world etc. </a:t>
            </a:r>
            <a:endParaRPr lang="nl-NL" sz="1200" dirty="0"/>
          </a:p>
        </p:txBody>
      </p:sp>
    </p:spTree>
    <p:extLst>
      <p:ext uri="{BB962C8B-B14F-4D97-AF65-F5344CB8AC3E}">
        <p14:creationId xmlns:p14="http://schemas.microsoft.com/office/powerpoint/2010/main" val="143353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5940" y="940404"/>
            <a:ext cx="7486484" cy="705834"/>
          </a:xfrm>
        </p:spPr>
        <p:txBody>
          <a:bodyPr/>
          <a:lstStyle/>
          <a:p>
            <a:r>
              <a:rPr lang="nl-NL" sz="2400" dirty="0" err="1"/>
              <a:t>Nutrition</a:t>
            </a:r>
            <a:r>
              <a:rPr lang="nl-NL" sz="2400" dirty="0"/>
              <a:t> &amp; </a:t>
            </a:r>
            <a:r>
              <a:rPr lang="nl-NL" sz="2400" dirty="0" err="1"/>
              <a:t>Dietetics</a:t>
            </a:r>
            <a:r>
              <a:rPr lang="nl-NL" sz="2400" dirty="0"/>
              <a:t>, Minor </a:t>
            </a:r>
            <a:r>
              <a:rPr lang="en-US" sz="2400" dirty="0"/>
              <a:t>Sociology and Psychology of Food (2)</a:t>
            </a:r>
            <a:endParaRPr lang="nl-NL" sz="2400" dirty="0"/>
          </a:p>
        </p:txBody>
      </p:sp>
      <p:sp>
        <p:nvSpPr>
          <p:cNvPr id="3" name="Tijdelijke aanduiding voor inhoud 2"/>
          <p:cNvSpPr>
            <a:spLocks noGrp="1"/>
          </p:cNvSpPr>
          <p:nvPr>
            <p:ph idx="1"/>
          </p:nvPr>
        </p:nvSpPr>
        <p:spPr>
          <a:xfrm>
            <a:off x="1919536" y="2070299"/>
            <a:ext cx="5616624" cy="3985854"/>
          </a:xfrm>
        </p:spPr>
        <p:txBody>
          <a:bodyPr>
            <a:normAutofit/>
          </a:bodyPr>
          <a:lstStyle/>
          <a:p>
            <a:r>
              <a:rPr lang="nl-NL" sz="1200" b="1" dirty="0">
                <a:latin typeface="+mj-lt"/>
              </a:rPr>
              <a:t>COIL course duration</a:t>
            </a:r>
          </a:p>
          <a:p>
            <a:r>
              <a:rPr lang="nl-NL" sz="1200" dirty="0"/>
              <a:t>10 weeks</a:t>
            </a:r>
          </a:p>
          <a:p>
            <a:pPr marL="285750" indent="-285750">
              <a:buFont typeface="Arial" panose="020B0604020202020204" pitchFamily="34" charset="0"/>
              <a:buChar char="•"/>
            </a:pPr>
            <a:endParaRPr lang="nl-NL" sz="1200" dirty="0"/>
          </a:p>
          <a:p>
            <a:r>
              <a:rPr lang="nl-NL" sz="1200" b="1" dirty="0">
                <a:latin typeface="+mj-lt"/>
              </a:rPr>
              <a:t>How long students work with each other?</a:t>
            </a:r>
          </a:p>
          <a:p>
            <a:r>
              <a:rPr lang="en-US" sz="1200" dirty="0"/>
              <a:t>Unknown</a:t>
            </a:r>
          </a:p>
          <a:p>
            <a:endParaRPr lang="nl-NL" sz="1200" dirty="0"/>
          </a:p>
          <a:p>
            <a:r>
              <a:rPr lang="en-US" sz="1200" b="1" dirty="0">
                <a:latin typeface="+mj-lt"/>
              </a:rPr>
              <a:t>How many times students meet?</a:t>
            </a:r>
          </a:p>
          <a:p>
            <a:r>
              <a:rPr lang="en-US" sz="1200" dirty="0"/>
              <a:t>Unknown</a:t>
            </a:r>
          </a:p>
          <a:p>
            <a:endParaRPr lang="en-US" sz="1200" dirty="0"/>
          </a:p>
          <a:p>
            <a:r>
              <a:rPr lang="nl-NL" sz="1200" b="1" dirty="0">
                <a:latin typeface="+mj-lt"/>
              </a:rPr>
              <a:t>How do students meet?</a:t>
            </a:r>
          </a:p>
          <a:p>
            <a:r>
              <a:rPr lang="en-US" sz="1200" dirty="0"/>
              <a:t>Classes are synced so that students can meet online during school hours each week. i.e. 9am USA time and 15hrs Dutch time. They get experience working online in a virtual team and not just online in the NL but online with students across the world.</a:t>
            </a:r>
            <a:endParaRPr lang="nl-NL" sz="1200" dirty="0"/>
          </a:p>
        </p:txBody>
      </p:sp>
      <p:sp>
        <p:nvSpPr>
          <p:cNvPr id="4" name="Tijdelijke aanduiding voor voettekst 3"/>
          <p:cNvSpPr>
            <a:spLocks noGrp="1"/>
          </p:cNvSpPr>
          <p:nvPr>
            <p:ph type="ftr" sz="quarter" idx="3"/>
          </p:nvPr>
        </p:nvSpPr>
        <p:spPr>
          <a:xfrm>
            <a:off x="911424" y="6405099"/>
            <a:ext cx="4114800" cy="176395"/>
          </a:xfrm>
        </p:spPr>
        <p:txBody>
          <a:bodyPr/>
          <a:lstStyle/>
          <a:p>
            <a:pPr marL="12700" algn="l">
              <a:lnSpc>
                <a:spcPts val="1535"/>
              </a:lnSpc>
            </a:pPr>
            <a:r>
              <a:rPr lang="en-US" dirty="0"/>
              <a:t>COIL Projects at THUAS</a:t>
            </a:r>
          </a:p>
        </p:txBody>
      </p:sp>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13</a:t>
            </a:fld>
            <a:endParaRPr lang="en-GB" dirty="0"/>
          </a:p>
        </p:txBody>
      </p:sp>
      <p:sp>
        <p:nvSpPr>
          <p:cNvPr id="6" name="Tijdelijke aanduiding voor inhoud 2">
            <a:extLst>
              <a:ext uri="{FF2B5EF4-FFF2-40B4-BE49-F238E27FC236}">
                <a16:creationId xmlns:a16="http://schemas.microsoft.com/office/drawing/2014/main" id="{347A5212-062A-4069-823B-F6ED8CA45A7C}"/>
              </a:ext>
            </a:extLst>
          </p:cNvPr>
          <p:cNvSpPr txBox="1">
            <a:spLocks/>
          </p:cNvSpPr>
          <p:nvPr/>
        </p:nvSpPr>
        <p:spPr>
          <a:xfrm>
            <a:off x="7536160" y="1988840"/>
            <a:ext cx="3658156" cy="3985854"/>
          </a:xfrm>
          <a:prstGeom prst="rect">
            <a:avLst/>
          </a:prstGeom>
        </p:spPr>
        <p:txBody>
          <a:bodyPr vert="horz" lIns="91440" tIns="45720" rIns="91440" bIns="45720" rtlCol="0">
            <a:normAutofit/>
          </a:bodyPr>
          <a:lstStyle>
            <a:lvl1pPr marL="0" indent="0" algn="l" defTabSz="914400" rtl="0" eaLnBrk="1" latinLnBrk="0" hangingPunct="1">
              <a:lnSpc>
                <a:spcPct val="133000"/>
              </a:lnSpc>
              <a:spcBef>
                <a:spcPts val="0"/>
              </a:spcBef>
              <a:spcAft>
                <a:spcPts val="0"/>
              </a:spcAft>
              <a:buFont typeface="Arial" panose="020B0604020202020204" pitchFamily="34" charset="0"/>
              <a:buNone/>
              <a:defRPr sz="2000" kern="1200">
                <a:solidFill>
                  <a:schemeClr val="tx2"/>
                </a:solidFill>
                <a:latin typeface="+mn-lt"/>
                <a:ea typeface="+mn-ea"/>
                <a:cs typeface="Arial" panose="020B0604020202020204" pitchFamily="34" charset="0"/>
              </a:defRPr>
            </a:lvl1pPr>
            <a:lvl2pPr marL="261938" indent="-261938"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536575" indent="-27463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812800" indent="-2762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160463" indent="-25558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600" b="1" dirty="0"/>
          </a:p>
        </p:txBody>
      </p:sp>
      <p:sp>
        <p:nvSpPr>
          <p:cNvPr id="7" name="TextBox 6">
            <a:extLst>
              <a:ext uri="{FF2B5EF4-FFF2-40B4-BE49-F238E27FC236}">
                <a16:creationId xmlns:a16="http://schemas.microsoft.com/office/drawing/2014/main" id="{A1245805-BC67-8342-A343-8C9B85B7CC95}"/>
              </a:ext>
            </a:extLst>
          </p:cNvPr>
          <p:cNvSpPr txBox="1"/>
          <p:nvPr/>
        </p:nvSpPr>
        <p:spPr>
          <a:xfrm>
            <a:off x="8112224" y="2070299"/>
            <a:ext cx="3024336" cy="3386440"/>
          </a:xfrm>
          <a:prstGeom prst="rect">
            <a:avLst/>
          </a:prstGeom>
          <a:noFill/>
        </p:spPr>
        <p:txBody>
          <a:bodyPr wrap="square" rtlCol="0">
            <a:spAutoFit/>
          </a:bodyPr>
          <a:lstStyle/>
          <a:p>
            <a:pPr>
              <a:lnSpc>
                <a:spcPct val="150000"/>
              </a:lnSpc>
            </a:pPr>
            <a:r>
              <a:rPr lang="en-US" sz="1200" dirty="0">
                <a:solidFill>
                  <a:schemeClr val="tx2"/>
                </a:solidFill>
                <a:latin typeface="+mj-lt"/>
              </a:rPr>
              <a:t>Short description 2/2</a:t>
            </a:r>
          </a:p>
          <a:p>
            <a:pPr>
              <a:lnSpc>
                <a:spcPct val="150000"/>
              </a:lnSpc>
            </a:pPr>
            <a:r>
              <a:rPr lang="en-US" sz="1200" dirty="0">
                <a:solidFill>
                  <a:schemeClr val="tx2"/>
                </a:solidFill>
              </a:rPr>
              <a:t>The teams record each other practicing the sport (recording the first and last training session) at the end the teams give each other feedback on performance and progress. Together they make a presentation reflecting on their experience and applying (motor learning) theory on what they have observed in learning the motor skill. The entire course is online (usually blended format but because of </a:t>
            </a:r>
            <a:r>
              <a:rPr lang="en-US" sz="1200" dirty="0" err="1">
                <a:solidFill>
                  <a:schemeClr val="tx2"/>
                </a:solidFill>
              </a:rPr>
              <a:t>covid</a:t>
            </a:r>
            <a:r>
              <a:rPr lang="en-US" sz="1200" dirty="0">
                <a:solidFill>
                  <a:schemeClr val="tx2"/>
                </a:solidFill>
              </a:rPr>
              <a:t> everything online).</a:t>
            </a:r>
            <a:endParaRPr lang="en-NL" sz="1200" dirty="0">
              <a:solidFill>
                <a:schemeClr val="tx2"/>
              </a:solidFill>
              <a:latin typeface="+mj-lt"/>
            </a:endParaRPr>
          </a:p>
        </p:txBody>
      </p:sp>
    </p:spTree>
    <p:extLst>
      <p:ext uri="{BB962C8B-B14F-4D97-AF65-F5344CB8AC3E}">
        <p14:creationId xmlns:p14="http://schemas.microsoft.com/office/powerpoint/2010/main" val="428019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5940" y="940404"/>
            <a:ext cx="7114540" cy="705834"/>
          </a:xfrm>
        </p:spPr>
        <p:txBody>
          <a:bodyPr/>
          <a:lstStyle/>
          <a:p>
            <a:r>
              <a:rPr lang="nl-NL" sz="2400" dirty="0"/>
              <a:t>Nutritional habits, food patterns and national recommendations		(1)</a:t>
            </a:r>
          </a:p>
        </p:txBody>
      </p:sp>
      <p:sp>
        <p:nvSpPr>
          <p:cNvPr id="3" name="Tijdelijke aanduiding voor inhoud 2"/>
          <p:cNvSpPr>
            <a:spLocks noGrp="1"/>
          </p:cNvSpPr>
          <p:nvPr>
            <p:ph idx="1"/>
          </p:nvPr>
        </p:nvSpPr>
        <p:spPr>
          <a:xfrm>
            <a:off x="1199456" y="2070299"/>
            <a:ext cx="6768752" cy="3985854"/>
          </a:xfrm>
        </p:spPr>
        <p:txBody>
          <a:bodyPr>
            <a:noAutofit/>
          </a:bodyPr>
          <a:lstStyle/>
          <a:p>
            <a:r>
              <a:rPr lang="nl-NL" sz="1200" b="1" dirty="0">
                <a:latin typeface="+mj-lt"/>
              </a:rPr>
              <a:t>THUAS</a:t>
            </a:r>
            <a:r>
              <a:rPr lang="nl-NL" sz="1200" b="1" dirty="0"/>
              <a:t>		</a:t>
            </a:r>
            <a:r>
              <a:rPr lang="nl-NL" sz="1200" dirty="0" err="1"/>
              <a:t>Year</a:t>
            </a:r>
            <a:r>
              <a:rPr lang="nl-NL" sz="1200" dirty="0"/>
              <a:t> 1</a:t>
            </a:r>
          </a:p>
          <a:p>
            <a:r>
              <a:rPr lang="nl-NL" sz="1200" b="1" dirty="0">
                <a:latin typeface="+mj-lt"/>
              </a:rPr>
              <a:t>Partner</a:t>
            </a:r>
            <a:r>
              <a:rPr lang="nl-NL" sz="1200" b="1" dirty="0"/>
              <a:t>		</a:t>
            </a:r>
            <a:r>
              <a:rPr lang="en-US" sz="1200" dirty="0"/>
              <a:t>Birmingham City University</a:t>
            </a:r>
          </a:p>
          <a:p>
            <a:pPr marL="2800350" lvl="5" indent="-285750"/>
            <a:r>
              <a:rPr lang="en-US" sz="1200" dirty="0">
                <a:solidFill>
                  <a:schemeClr val="accent1"/>
                </a:solidFill>
              </a:rPr>
              <a:t>Course unknown</a:t>
            </a:r>
          </a:p>
          <a:p>
            <a:pPr marL="2800350" lvl="5" indent="-285750"/>
            <a:r>
              <a:rPr lang="en-US" sz="1200" dirty="0">
                <a:solidFill>
                  <a:schemeClr val="accent1"/>
                </a:solidFill>
              </a:rPr>
              <a:t>Most in year 1</a:t>
            </a:r>
          </a:p>
          <a:p>
            <a:r>
              <a:rPr lang="en-US" sz="1200" dirty="0"/>
              <a:t>		Durban University of Technology </a:t>
            </a:r>
          </a:p>
          <a:p>
            <a:pPr marL="2800350" lvl="5" indent="-285750"/>
            <a:r>
              <a:rPr lang="en-US" sz="1200" dirty="0">
                <a:solidFill>
                  <a:schemeClr val="accent1"/>
                </a:solidFill>
              </a:rPr>
              <a:t>Course unknown</a:t>
            </a:r>
          </a:p>
          <a:p>
            <a:pPr marL="2800350" lvl="5" indent="-285750"/>
            <a:r>
              <a:rPr lang="en-US" sz="1200" dirty="0">
                <a:solidFill>
                  <a:schemeClr val="accent1"/>
                </a:solidFill>
              </a:rPr>
              <a:t>Most in year 1</a:t>
            </a:r>
          </a:p>
          <a:p>
            <a:r>
              <a:rPr lang="en-US" sz="1200" dirty="0"/>
              <a:t>		University of Applied Sciences for Health Professions Upper Austria</a:t>
            </a:r>
          </a:p>
          <a:p>
            <a:pPr marL="2800350" lvl="5" indent="-285750"/>
            <a:r>
              <a:rPr lang="en-US" sz="1200" dirty="0">
                <a:solidFill>
                  <a:schemeClr val="accent1"/>
                </a:solidFill>
              </a:rPr>
              <a:t>Course unknown</a:t>
            </a:r>
          </a:p>
          <a:p>
            <a:pPr marL="2800350" lvl="5" indent="-285750"/>
            <a:r>
              <a:rPr lang="en-US" sz="1200" dirty="0">
                <a:solidFill>
                  <a:schemeClr val="accent1"/>
                </a:solidFill>
              </a:rPr>
              <a:t>Most in year 1</a:t>
            </a:r>
          </a:p>
          <a:p>
            <a:r>
              <a:rPr lang="en-US" sz="1200" dirty="0"/>
              <a:t>		Coventry University</a:t>
            </a:r>
          </a:p>
          <a:p>
            <a:pPr marL="2800350" lvl="5" indent="-285750"/>
            <a:r>
              <a:rPr lang="en-US" sz="1200" dirty="0">
                <a:solidFill>
                  <a:schemeClr val="accent1"/>
                </a:solidFill>
              </a:rPr>
              <a:t>Course unknown</a:t>
            </a:r>
          </a:p>
          <a:p>
            <a:pPr marL="2800350" lvl="5" indent="-285750"/>
            <a:r>
              <a:rPr lang="en-US" sz="1200" dirty="0">
                <a:solidFill>
                  <a:schemeClr val="accent1"/>
                </a:solidFill>
              </a:rPr>
              <a:t>Most in year 1</a:t>
            </a:r>
          </a:p>
          <a:p>
            <a:endParaRPr lang="en-US" sz="1200" dirty="0"/>
          </a:p>
        </p:txBody>
      </p:sp>
      <p:sp>
        <p:nvSpPr>
          <p:cNvPr id="4" name="Tijdelijke aanduiding voor voettekst 3"/>
          <p:cNvSpPr>
            <a:spLocks noGrp="1"/>
          </p:cNvSpPr>
          <p:nvPr>
            <p:ph type="ftr" sz="quarter" idx="3"/>
          </p:nvPr>
        </p:nvSpPr>
        <p:spPr>
          <a:xfrm>
            <a:off x="911424" y="6405099"/>
            <a:ext cx="4114800" cy="176395"/>
          </a:xfrm>
        </p:spPr>
        <p:txBody>
          <a:bodyPr/>
          <a:lstStyle/>
          <a:p>
            <a:pPr marL="12700" algn="l">
              <a:lnSpc>
                <a:spcPts val="1535"/>
              </a:lnSpc>
            </a:pPr>
            <a:r>
              <a:rPr lang="en-US" dirty="0"/>
              <a:t>COIL Projects at THUAS</a:t>
            </a:r>
          </a:p>
        </p:txBody>
      </p:sp>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14</a:t>
            </a:fld>
            <a:endParaRPr lang="en-GB" dirty="0"/>
          </a:p>
        </p:txBody>
      </p:sp>
      <p:sp>
        <p:nvSpPr>
          <p:cNvPr id="6" name="Tijdelijke aanduiding voor inhoud 2">
            <a:extLst>
              <a:ext uri="{FF2B5EF4-FFF2-40B4-BE49-F238E27FC236}">
                <a16:creationId xmlns:a16="http://schemas.microsoft.com/office/drawing/2014/main" id="{347A5212-062A-4069-823B-F6ED8CA45A7C}"/>
              </a:ext>
            </a:extLst>
          </p:cNvPr>
          <p:cNvSpPr txBox="1">
            <a:spLocks/>
          </p:cNvSpPr>
          <p:nvPr/>
        </p:nvSpPr>
        <p:spPr>
          <a:xfrm>
            <a:off x="7536160" y="1988840"/>
            <a:ext cx="3658156" cy="3985854"/>
          </a:xfrm>
          <a:prstGeom prst="rect">
            <a:avLst/>
          </a:prstGeom>
        </p:spPr>
        <p:txBody>
          <a:bodyPr vert="horz" lIns="91440" tIns="45720" rIns="91440" bIns="45720" rtlCol="0">
            <a:normAutofit/>
          </a:bodyPr>
          <a:lstStyle>
            <a:lvl1pPr marL="0" indent="0" algn="l" defTabSz="914400" rtl="0" eaLnBrk="1" latinLnBrk="0" hangingPunct="1">
              <a:lnSpc>
                <a:spcPct val="133000"/>
              </a:lnSpc>
              <a:spcBef>
                <a:spcPts val="0"/>
              </a:spcBef>
              <a:spcAft>
                <a:spcPts val="0"/>
              </a:spcAft>
              <a:buFont typeface="Arial" panose="020B0604020202020204" pitchFamily="34" charset="0"/>
              <a:buNone/>
              <a:defRPr sz="2000" kern="1200">
                <a:solidFill>
                  <a:schemeClr val="tx2"/>
                </a:solidFill>
                <a:latin typeface="+mn-lt"/>
                <a:ea typeface="+mn-ea"/>
                <a:cs typeface="Arial" panose="020B0604020202020204" pitchFamily="34" charset="0"/>
              </a:defRPr>
            </a:lvl1pPr>
            <a:lvl2pPr marL="261938" indent="-261938"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536575" indent="-27463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812800" indent="-2762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160463" indent="-25558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nl-NL" sz="1200" b="1" dirty="0">
                <a:latin typeface="+mj-lt"/>
              </a:rPr>
              <a:t>Short description</a:t>
            </a:r>
          </a:p>
          <a:p>
            <a:pPr algn="just">
              <a:lnSpc>
                <a:spcPct val="150000"/>
              </a:lnSpc>
            </a:pPr>
            <a:r>
              <a:rPr lang="en-US" sz="1200" dirty="0"/>
              <a:t>Students compare cultural food habits, conduct a dietary analysis of their buddy, compare nutritional guidelines and the healthy eating model of both countries and give advice to the other student. </a:t>
            </a:r>
            <a:endParaRPr lang="nl-NL" sz="1200" dirty="0"/>
          </a:p>
        </p:txBody>
      </p:sp>
    </p:spTree>
    <p:extLst>
      <p:ext uri="{BB962C8B-B14F-4D97-AF65-F5344CB8AC3E}">
        <p14:creationId xmlns:p14="http://schemas.microsoft.com/office/powerpoint/2010/main" val="391004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5940" y="940404"/>
            <a:ext cx="7114540" cy="705834"/>
          </a:xfrm>
        </p:spPr>
        <p:txBody>
          <a:bodyPr/>
          <a:lstStyle/>
          <a:p>
            <a:r>
              <a:rPr lang="nl-NL" sz="2400" dirty="0"/>
              <a:t>Nutritional habits, food patterns and national recommendations		(2)</a:t>
            </a:r>
          </a:p>
        </p:txBody>
      </p:sp>
      <p:sp>
        <p:nvSpPr>
          <p:cNvPr id="3" name="Tijdelijke aanduiding voor inhoud 2"/>
          <p:cNvSpPr>
            <a:spLocks noGrp="1"/>
          </p:cNvSpPr>
          <p:nvPr>
            <p:ph idx="1"/>
          </p:nvPr>
        </p:nvSpPr>
        <p:spPr>
          <a:xfrm>
            <a:off x="1919536" y="2070299"/>
            <a:ext cx="7114540" cy="3985854"/>
          </a:xfrm>
        </p:spPr>
        <p:txBody>
          <a:bodyPr>
            <a:normAutofit/>
          </a:bodyPr>
          <a:lstStyle/>
          <a:p>
            <a:r>
              <a:rPr lang="nl-NL" sz="1200" b="1" dirty="0">
                <a:latin typeface="+mj-lt"/>
              </a:rPr>
              <a:t>Digital means</a:t>
            </a:r>
            <a:r>
              <a:rPr lang="nl-NL" sz="1200" b="1" dirty="0"/>
              <a:t>		</a:t>
            </a:r>
            <a:r>
              <a:rPr lang="nl-NL" sz="1200" dirty="0"/>
              <a:t>Blackboard, </a:t>
            </a:r>
            <a:r>
              <a:rPr lang="nl-NL" sz="1200" dirty="0" err="1"/>
              <a:t>Padlet</a:t>
            </a:r>
            <a:r>
              <a:rPr lang="nl-NL" sz="1200" dirty="0"/>
              <a:t>, </a:t>
            </a:r>
            <a:r>
              <a:rPr lang="nl-NL" sz="1200" dirty="0" err="1"/>
              <a:t>Moodle</a:t>
            </a:r>
            <a:endParaRPr lang="nl-NL" sz="1200" dirty="0"/>
          </a:p>
          <a:p>
            <a:endParaRPr lang="nl-NL" sz="1200" b="1" dirty="0"/>
          </a:p>
          <a:p>
            <a:r>
              <a:rPr lang="nl-NL" sz="1200" b="1" dirty="0">
                <a:latin typeface="+mj-lt"/>
              </a:rPr>
              <a:t>Contact</a:t>
            </a:r>
            <a:r>
              <a:rPr lang="nl-NL" sz="1200" b="1" dirty="0"/>
              <a:t>			</a:t>
            </a:r>
            <a:r>
              <a:rPr lang="en-US" sz="1200" dirty="0" err="1"/>
              <a:t>Tonnie</a:t>
            </a:r>
            <a:r>
              <a:rPr lang="en-US" sz="1200" dirty="0"/>
              <a:t> </a:t>
            </a:r>
            <a:r>
              <a:rPr lang="en-US" sz="1200" dirty="0" err="1"/>
              <a:t>Genugten</a:t>
            </a:r>
            <a:endParaRPr lang="en-US" sz="1200" dirty="0"/>
          </a:p>
          <a:p>
            <a:r>
              <a:rPr lang="en-US" sz="1200" dirty="0"/>
              <a:t>			</a:t>
            </a:r>
            <a:r>
              <a:rPr lang="en-US" sz="1200" dirty="0">
                <a:hlinkClick r:id="rId2"/>
              </a:rPr>
              <a:t>a.h.m.vangenugten@hhs.nl</a:t>
            </a:r>
            <a:endParaRPr lang="en-US" sz="1200" dirty="0"/>
          </a:p>
          <a:p>
            <a:endParaRPr lang="nl-NL" sz="1200" b="1" dirty="0"/>
          </a:p>
          <a:p>
            <a:r>
              <a:rPr lang="nl-NL" sz="1200" b="1" dirty="0">
                <a:latin typeface="+mj-lt"/>
              </a:rPr>
              <a:t>Course </a:t>
            </a:r>
            <a:r>
              <a:rPr lang="nl-NL" sz="1200" b="1" dirty="0" err="1">
                <a:latin typeface="+mj-lt"/>
              </a:rPr>
              <a:t>duration</a:t>
            </a:r>
            <a:r>
              <a:rPr lang="nl-NL" sz="1200" b="1" dirty="0"/>
              <a:t>		</a:t>
            </a:r>
            <a:r>
              <a:rPr lang="nl-NL" sz="1200" dirty="0"/>
              <a:t>6 weeks</a:t>
            </a:r>
          </a:p>
          <a:p>
            <a:pPr marL="285750" indent="-285750">
              <a:buFont typeface="Arial" panose="020B0604020202020204" pitchFamily="34" charset="0"/>
              <a:buChar char="•"/>
            </a:pPr>
            <a:endParaRPr lang="nl-NL" sz="1200" dirty="0"/>
          </a:p>
          <a:p>
            <a:r>
              <a:rPr lang="nl-NL" sz="1200" b="1" dirty="0">
                <a:latin typeface="+mj-lt"/>
              </a:rPr>
              <a:t>How long students work with each </a:t>
            </a:r>
            <a:r>
              <a:rPr lang="nl-NL" sz="1200" b="1" dirty="0" err="1">
                <a:latin typeface="+mj-lt"/>
              </a:rPr>
              <a:t>other</a:t>
            </a:r>
            <a:r>
              <a:rPr lang="nl-NL" sz="1200" b="1" dirty="0">
                <a:latin typeface="+mj-lt"/>
              </a:rPr>
              <a:t>?</a:t>
            </a:r>
          </a:p>
          <a:p>
            <a:r>
              <a:rPr lang="en-US" sz="1200" dirty="0"/>
              <a:t>20 hours</a:t>
            </a:r>
          </a:p>
          <a:p>
            <a:endParaRPr lang="nl-NL" sz="1200" dirty="0"/>
          </a:p>
          <a:p>
            <a:r>
              <a:rPr lang="en-US" sz="1200" b="1" dirty="0">
                <a:latin typeface="+mj-lt"/>
              </a:rPr>
              <a:t>How many times students meet?</a:t>
            </a:r>
          </a:p>
          <a:p>
            <a:r>
              <a:rPr lang="en-US" sz="1200" dirty="0"/>
              <a:t>3 times</a:t>
            </a:r>
          </a:p>
          <a:p>
            <a:endParaRPr lang="en-US" sz="1200" dirty="0"/>
          </a:p>
          <a:p>
            <a:r>
              <a:rPr lang="nl-NL" sz="1200" b="1" dirty="0">
                <a:latin typeface="+mj-lt"/>
              </a:rPr>
              <a:t>How do students meet?</a:t>
            </a:r>
          </a:p>
          <a:p>
            <a:r>
              <a:rPr lang="en-US" sz="1200" dirty="0"/>
              <a:t>Unspecified</a:t>
            </a:r>
            <a:endParaRPr lang="nl-NL" sz="1200" dirty="0"/>
          </a:p>
        </p:txBody>
      </p:sp>
      <p:sp>
        <p:nvSpPr>
          <p:cNvPr id="4" name="Tijdelijke aanduiding voor voettekst 3"/>
          <p:cNvSpPr>
            <a:spLocks noGrp="1"/>
          </p:cNvSpPr>
          <p:nvPr>
            <p:ph type="ftr" sz="quarter" idx="3"/>
          </p:nvPr>
        </p:nvSpPr>
        <p:spPr>
          <a:xfrm>
            <a:off x="911424" y="6405099"/>
            <a:ext cx="4114800" cy="176395"/>
          </a:xfrm>
        </p:spPr>
        <p:txBody>
          <a:bodyPr/>
          <a:lstStyle/>
          <a:p>
            <a:pPr marL="12700" algn="l">
              <a:lnSpc>
                <a:spcPts val="1535"/>
              </a:lnSpc>
            </a:pPr>
            <a:r>
              <a:rPr lang="en-US" dirty="0"/>
              <a:t>COIL Projects at THUAS</a:t>
            </a:r>
          </a:p>
        </p:txBody>
      </p:sp>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15</a:t>
            </a:fld>
            <a:endParaRPr lang="en-GB" dirty="0"/>
          </a:p>
        </p:txBody>
      </p:sp>
      <p:sp>
        <p:nvSpPr>
          <p:cNvPr id="6" name="Tijdelijke aanduiding voor inhoud 2">
            <a:extLst>
              <a:ext uri="{FF2B5EF4-FFF2-40B4-BE49-F238E27FC236}">
                <a16:creationId xmlns:a16="http://schemas.microsoft.com/office/drawing/2014/main" id="{347A5212-062A-4069-823B-F6ED8CA45A7C}"/>
              </a:ext>
            </a:extLst>
          </p:cNvPr>
          <p:cNvSpPr txBox="1">
            <a:spLocks/>
          </p:cNvSpPr>
          <p:nvPr/>
        </p:nvSpPr>
        <p:spPr>
          <a:xfrm>
            <a:off x="7536160" y="1988840"/>
            <a:ext cx="3658156" cy="3985854"/>
          </a:xfrm>
          <a:prstGeom prst="rect">
            <a:avLst/>
          </a:prstGeom>
        </p:spPr>
        <p:txBody>
          <a:bodyPr vert="horz" lIns="91440" tIns="45720" rIns="91440" bIns="45720" rtlCol="0">
            <a:normAutofit/>
          </a:bodyPr>
          <a:lstStyle>
            <a:lvl1pPr marL="0" indent="0" algn="l" defTabSz="914400" rtl="0" eaLnBrk="1" latinLnBrk="0" hangingPunct="1">
              <a:lnSpc>
                <a:spcPct val="133000"/>
              </a:lnSpc>
              <a:spcBef>
                <a:spcPts val="0"/>
              </a:spcBef>
              <a:spcAft>
                <a:spcPts val="0"/>
              </a:spcAft>
              <a:buFont typeface="Arial" panose="020B0604020202020204" pitchFamily="34" charset="0"/>
              <a:buNone/>
              <a:defRPr sz="2000" kern="1200">
                <a:solidFill>
                  <a:schemeClr val="tx2"/>
                </a:solidFill>
                <a:latin typeface="+mn-lt"/>
                <a:ea typeface="+mn-ea"/>
                <a:cs typeface="Arial" panose="020B0604020202020204" pitchFamily="34" charset="0"/>
              </a:defRPr>
            </a:lvl1pPr>
            <a:lvl2pPr marL="261938" indent="-261938"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536575" indent="-27463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812800" indent="-2762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160463" indent="-25558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600" b="1" dirty="0"/>
          </a:p>
        </p:txBody>
      </p:sp>
    </p:spTree>
    <p:extLst>
      <p:ext uri="{BB962C8B-B14F-4D97-AF65-F5344CB8AC3E}">
        <p14:creationId xmlns:p14="http://schemas.microsoft.com/office/powerpoint/2010/main" val="183741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5940" y="1272802"/>
            <a:ext cx="7114540" cy="373436"/>
          </a:xfrm>
        </p:spPr>
        <p:txBody>
          <a:bodyPr/>
          <a:lstStyle/>
          <a:p>
            <a:r>
              <a:rPr lang="nl-NL" sz="2400" dirty="0"/>
              <a:t>Health promotion across borders	 (1)</a:t>
            </a:r>
          </a:p>
        </p:txBody>
      </p:sp>
      <p:sp>
        <p:nvSpPr>
          <p:cNvPr id="3" name="Tijdelijke aanduiding voor inhoud 2"/>
          <p:cNvSpPr>
            <a:spLocks noGrp="1"/>
          </p:cNvSpPr>
          <p:nvPr>
            <p:ph idx="1"/>
          </p:nvPr>
        </p:nvSpPr>
        <p:spPr>
          <a:xfrm>
            <a:off x="1919536" y="2070299"/>
            <a:ext cx="5472608" cy="3985854"/>
          </a:xfrm>
        </p:spPr>
        <p:txBody>
          <a:bodyPr>
            <a:normAutofit lnSpcReduction="10000"/>
          </a:bodyPr>
          <a:lstStyle/>
          <a:p>
            <a:r>
              <a:rPr lang="nl-NL" sz="1200" dirty="0">
                <a:latin typeface="+mj-lt"/>
              </a:rPr>
              <a:t>Program</a:t>
            </a:r>
            <a:r>
              <a:rPr lang="nl-NL" sz="1200" i="1" dirty="0"/>
              <a:t>		</a:t>
            </a:r>
            <a:r>
              <a:rPr lang="nl-NL" sz="1200" dirty="0" err="1"/>
              <a:t>Nutrition</a:t>
            </a:r>
            <a:r>
              <a:rPr lang="nl-NL" sz="1200" dirty="0"/>
              <a:t> and Dietetics</a:t>
            </a:r>
          </a:p>
          <a:p>
            <a:endParaRPr lang="nl-NL" sz="1200" b="1" dirty="0"/>
          </a:p>
          <a:p>
            <a:r>
              <a:rPr lang="nl-NL" sz="1200" b="1" dirty="0">
                <a:latin typeface="+mj-lt"/>
              </a:rPr>
              <a:t>THUAS		</a:t>
            </a:r>
            <a:r>
              <a:rPr lang="nl-NL" sz="1200" dirty="0" err="1"/>
              <a:t>Year</a:t>
            </a:r>
            <a:r>
              <a:rPr lang="nl-NL" sz="1200" dirty="0"/>
              <a:t> 1</a:t>
            </a:r>
          </a:p>
          <a:p>
            <a:endParaRPr lang="nl-NL" sz="1200" b="1" dirty="0"/>
          </a:p>
          <a:p>
            <a:r>
              <a:rPr lang="nl-NL" sz="1200" b="1" dirty="0">
                <a:latin typeface="+mj-lt"/>
              </a:rPr>
              <a:t>Partner		</a:t>
            </a:r>
            <a:r>
              <a:rPr lang="en-US" sz="1200" dirty="0"/>
              <a:t>SUNY Oswego</a:t>
            </a:r>
          </a:p>
          <a:p>
            <a:pPr marL="2800350" lvl="5" indent="-285750"/>
            <a:r>
              <a:rPr lang="en-US" sz="1000" dirty="0">
                <a:solidFill>
                  <a:schemeClr val="accent1"/>
                </a:solidFill>
              </a:rPr>
              <a:t>Course unknown</a:t>
            </a:r>
          </a:p>
          <a:p>
            <a:pPr marL="2800350" lvl="5" indent="-285750"/>
            <a:r>
              <a:rPr lang="en-US" sz="1000" dirty="0">
                <a:solidFill>
                  <a:schemeClr val="accent1"/>
                </a:solidFill>
              </a:rPr>
              <a:t>Most in year 1</a:t>
            </a:r>
          </a:p>
          <a:p>
            <a:endParaRPr lang="en-US" sz="1200" dirty="0"/>
          </a:p>
          <a:p>
            <a:r>
              <a:rPr lang="nl-NL" sz="1200" b="1" dirty="0">
                <a:latin typeface="+mj-lt"/>
              </a:rPr>
              <a:t>Digital means	</a:t>
            </a:r>
            <a:r>
              <a:rPr lang="nl-NL" sz="1200" dirty="0"/>
              <a:t>Blackboard, Padlet, Moodle</a:t>
            </a:r>
          </a:p>
          <a:p>
            <a:endParaRPr lang="nl-NL" sz="1200" b="1" dirty="0"/>
          </a:p>
          <a:p>
            <a:r>
              <a:rPr lang="nl-NL" sz="1200" b="1" dirty="0">
                <a:latin typeface="+mj-lt"/>
              </a:rPr>
              <a:t>Contact		</a:t>
            </a:r>
            <a:r>
              <a:rPr lang="en-US" sz="1200" dirty="0" err="1"/>
              <a:t>Tonnie</a:t>
            </a:r>
            <a:r>
              <a:rPr lang="en-US" sz="1200" dirty="0"/>
              <a:t> </a:t>
            </a:r>
            <a:r>
              <a:rPr lang="en-US" sz="1200" dirty="0" err="1"/>
              <a:t>Genugten</a:t>
            </a:r>
            <a:endParaRPr lang="en-US" sz="1200" dirty="0"/>
          </a:p>
          <a:p>
            <a:r>
              <a:rPr lang="en-US" sz="1200" dirty="0"/>
              <a:t>		</a:t>
            </a:r>
            <a:r>
              <a:rPr lang="en-US" sz="1200" dirty="0" err="1"/>
              <a:t>a.h.m.vangenugten@hhs.nl</a:t>
            </a:r>
            <a:endParaRPr lang="nl-NL" sz="1200" b="1" dirty="0"/>
          </a:p>
        </p:txBody>
      </p:sp>
      <p:sp>
        <p:nvSpPr>
          <p:cNvPr id="4" name="Tijdelijke aanduiding voor voettekst 3"/>
          <p:cNvSpPr>
            <a:spLocks noGrp="1"/>
          </p:cNvSpPr>
          <p:nvPr>
            <p:ph type="ftr" sz="quarter" idx="3"/>
          </p:nvPr>
        </p:nvSpPr>
        <p:spPr>
          <a:xfrm>
            <a:off x="911424" y="6405099"/>
            <a:ext cx="4114800" cy="176395"/>
          </a:xfrm>
        </p:spPr>
        <p:txBody>
          <a:bodyPr/>
          <a:lstStyle/>
          <a:p>
            <a:pPr marL="12700" algn="l">
              <a:lnSpc>
                <a:spcPts val="1535"/>
              </a:lnSpc>
            </a:pPr>
            <a:r>
              <a:rPr lang="en-US" dirty="0"/>
              <a:t>COIL Projects at THUAS</a:t>
            </a:r>
          </a:p>
        </p:txBody>
      </p:sp>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16</a:t>
            </a:fld>
            <a:endParaRPr lang="en-GB" dirty="0"/>
          </a:p>
        </p:txBody>
      </p:sp>
      <p:sp>
        <p:nvSpPr>
          <p:cNvPr id="6" name="Tijdelijke aanduiding voor inhoud 2">
            <a:extLst>
              <a:ext uri="{FF2B5EF4-FFF2-40B4-BE49-F238E27FC236}">
                <a16:creationId xmlns:a16="http://schemas.microsoft.com/office/drawing/2014/main" id="{347A5212-062A-4069-823B-F6ED8CA45A7C}"/>
              </a:ext>
            </a:extLst>
          </p:cNvPr>
          <p:cNvSpPr txBox="1">
            <a:spLocks/>
          </p:cNvSpPr>
          <p:nvPr/>
        </p:nvSpPr>
        <p:spPr>
          <a:xfrm>
            <a:off x="7536160" y="1988840"/>
            <a:ext cx="3658156" cy="3985854"/>
          </a:xfrm>
          <a:prstGeom prst="rect">
            <a:avLst/>
          </a:prstGeom>
        </p:spPr>
        <p:txBody>
          <a:bodyPr vert="horz" lIns="91440" tIns="45720" rIns="91440" bIns="45720" rtlCol="0">
            <a:normAutofit/>
          </a:bodyPr>
          <a:lstStyle>
            <a:lvl1pPr marL="0" indent="0" algn="l" defTabSz="914400" rtl="0" eaLnBrk="1" latinLnBrk="0" hangingPunct="1">
              <a:lnSpc>
                <a:spcPct val="133000"/>
              </a:lnSpc>
              <a:spcBef>
                <a:spcPts val="0"/>
              </a:spcBef>
              <a:spcAft>
                <a:spcPts val="0"/>
              </a:spcAft>
              <a:buFont typeface="Arial" panose="020B0604020202020204" pitchFamily="34" charset="0"/>
              <a:buNone/>
              <a:defRPr sz="2000" kern="1200">
                <a:solidFill>
                  <a:schemeClr val="tx2"/>
                </a:solidFill>
                <a:latin typeface="+mn-lt"/>
                <a:ea typeface="+mn-ea"/>
                <a:cs typeface="Arial" panose="020B0604020202020204" pitchFamily="34" charset="0"/>
              </a:defRPr>
            </a:lvl1pPr>
            <a:lvl2pPr marL="261938" indent="-261938"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536575" indent="-27463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812800" indent="-2762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160463" indent="-25558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nl-NL" sz="1200" b="1" dirty="0">
                <a:latin typeface="+mj-lt"/>
              </a:rPr>
              <a:t>Short description</a:t>
            </a:r>
          </a:p>
          <a:p>
            <a:pPr algn="just">
              <a:lnSpc>
                <a:spcPct val="150000"/>
              </a:lnSpc>
            </a:pPr>
            <a:r>
              <a:rPr lang="en-US" sz="1200" dirty="0"/>
              <a:t>Students work on a public health assignment on both sides. In the COIL assignment they will share community analysis and target groups for a specific intervention to make the target group more healthy. The COIL assignment is based on sharing their experiences and comparing differences. </a:t>
            </a:r>
            <a:endParaRPr lang="nl-NL" sz="1200" dirty="0"/>
          </a:p>
        </p:txBody>
      </p:sp>
    </p:spTree>
    <p:extLst>
      <p:ext uri="{BB962C8B-B14F-4D97-AF65-F5344CB8AC3E}">
        <p14:creationId xmlns:p14="http://schemas.microsoft.com/office/powerpoint/2010/main" val="408542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5940" y="1272802"/>
            <a:ext cx="7114540" cy="373436"/>
          </a:xfrm>
        </p:spPr>
        <p:txBody>
          <a:bodyPr/>
          <a:lstStyle/>
          <a:p>
            <a:r>
              <a:rPr lang="nl-NL" sz="2400" dirty="0"/>
              <a:t>Health promotion across borders	 (2)</a:t>
            </a:r>
          </a:p>
        </p:txBody>
      </p:sp>
      <p:sp>
        <p:nvSpPr>
          <p:cNvPr id="3" name="Tijdelijke aanduiding voor inhoud 2"/>
          <p:cNvSpPr>
            <a:spLocks noGrp="1"/>
          </p:cNvSpPr>
          <p:nvPr>
            <p:ph idx="1"/>
          </p:nvPr>
        </p:nvSpPr>
        <p:spPr>
          <a:xfrm>
            <a:off x="1919536" y="2070299"/>
            <a:ext cx="7114540" cy="3985854"/>
          </a:xfrm>
        </p:spPr>
        <p:txBody>
          <a:bodyPr>
            <a:normAutofit/>
          </a:bodyPr>
          <a:lstStyle/>
          <a:p>
            <a:r>
              <a:rPr lang="nl-NL" sz="1200" b="1" dirty="0">
                <a:latin typeface="+mj-lt"/>
              </a:rPr>
              <a:t>COIL course duration</a:t>
            </a:r>
          </a:p>
          <a:p>
            <a:r>
              <a:rPr lang="nl-NL" sz="1200" dirty="0"/>
              <a:t>6 weeks</a:t>
            </a:r>
          </a:p>
          <a:p>
            <a:pPr marL="285750" indent="-285750">
              <a:buFont typeface="Arial" panose="020B0604020202020204" pitchFamily="34" charset="0"/>
              <a:buChar char="•"/>
            </a:pPr>
            <a:endParaRPr lang="nl-NL" sz="1200" dirty="0"/>
          </a:p>
          <a:p>
            <a:r>
              <a:rPr lang="nl-NL" sz="1200" b="1" dirty="0">
                <a:latin typeface="+mj-lt"/>
              </a:rPr>
              <a:t>How long students work with each other?</a:t>
            </a:r>
          </a:p>
          <a:p>
            <a:r>
              <a:rPr lang="en-US" sz="1200" dirty="0"/>
              <a:t>20 hours</a:t>
            </a:r>
          </a:p>
          <a:p>
            <a:endParaRPr lang="nl-NL" sz="1200" dirty="0"/>
          </a:p>
          <a:p>
            <a:r>
              <a:rPr lang="en-US" sz="1200" b="1" dirty="0">
                <a:latin typeface="+mj-lt"/>
              </a:rPr>
              <a:t>How many times students meet?</a:t>
            </a:r>
          </a:p>
          <a:p>
            <a:r>
              <a:rPr lang="en-US" sz="1200" dirty="0"/>
              <a:t>3 times</a:t>
            </a:r>
          </a:p>
          <a:p>
            <a:endParaRPr lang="en-US" sz="1200" dirty="0"/>
          </a:p>
          <a:p>
            <a:r>
              <a:rPr lang="nl-NL" sz="1200" b="1" dirty="0">
                <a:latin typeface="+mj-lt"/>
              </a:rPr>
              <a:t>How do students meet?</a:t>
            </a:r>
          </a:p>
          <a:p>
            <a:r>
              <a:rPr lang="en-US" sz="1200" dirty="0"/>
              <a:t>Unspecified</a:t>
            </a:r>
            <a:endParaRPr lang="nl-NL" sz="1200" dirty="0"/>
          </a:p>
        </p:txBody>
      </p:sp>
      <p:sp>
        <p:nvSpPr>
          <p:cNvPr id="4" name="Tijdelijke aanduiding voor voettekst 3"/>
          <p:cNvSpPr>
            <a:spLocks noGrp="1"/>
          </p:cNvSpPr>
          <p:nvPr>
            <p:ph type="ftr" sz="quarter" idx="3"/>
          </p:nvPr>
        </p:nvSpPr>
        <p:spPr>
          <a:xfrm>
            <a:off x="911424" y="6405099"/>
            <a:ext cx="4114800" cy="176395"/>
          </a:xfrm>
        </p:spPr>
        <p:txBody>
          <a:bodyPr/>
          <a:lstStyle/>
          <a:p>
            <a:pPr marL="12700" algn="l">
              <a:lnSpc>
                <a:spcPts val="1535"/>
              </a:lnSpc>
            </a:pPr>
            <a:r>
              <a:rPr lang="en-US" dirty="0"/>
              <a:t>COIL Projects at THUAS</a:t>
            </a:r>
          </a:p>
        </p:txBody>
      </p:sp>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17</a:t>
            </a:fld>
            <a:endParaRPr lang="en-GB" dirty="0"/>
          </a:p>
        </p:txBody>
      </p:sp>
      <p:sp>
        <p:nvSpPr>
          <p:cNvPr id="6" name="Tijdelijke aanduiding voor inhoud 2">
            <a:extLst>
              <a:ext uri="{FF2B5EF4-FFF2-40B4-BE49-F238E27FC236}">
                <a16:creationId xmlns:a16="http://schemas.microsoft.com/office/drawing/2014/main" id="{347A5212-062A-4069-823B-F6ED8CA45A7C}"/>
              </a:ext>
            </a:extLst>
          </p:cNvPr>
          <p:cNvSpPr txBox="1">
            <a:spLocks/>
          </p:cNvSpPr>
          <p:nvPr/>
        </p:nvSpPr>
        <p:spPr>
          <a:xfrm>
            <a:off x="7536160" y="1988840"/>
            <a:ext cx="3658156" cy="3985854"/>
          </a:xfrm>
          <a:prstGeom prst="rect">
            <a:avLst/>
          </a:prstGeom>
        </p:spPr>
        <p:txBody>
          <a:bodyPr vert="horz" lIns="91440" tIns="45720" rIns="91440" bIns="45720" rtlCol="0">
            <a:normAutofit/>
          </a:bodyPr>
          <a:lstStyle>
            <a:lvl1pPr marL="0" indent="0" algn="l" defTabSz="914400" rtl="0" eaLnBrk="1" latinLnBrk="0" hangingPunct="1">
              <a:lnSpc>
                <a:spcPct val="133000"/>
              </a:lnSpc>
              <a:spcBef>
                <a:spcPts val="0"/>
              </a:spcBef>
              <a:spcAft>
                <a:spcPts val="0"/>
              </a:spcAft>
              <a:buFont typeface="Arial" panose="020B0604020202020204" pitchFamily="34" charset="0"/>
              <a:buNone/>
              <a:defRPr sz="2000" kern="1200">
                <a:solidFill>
                  <a:schemeClr val="tx2"/>
                </a:solidFill>
                <a:latin typeface="+mn-lt"/>
                <a:ea typeface="+mn-ea"/>
                <a:cs typeface="Arial" panose="020B0604020202020204" pitchFamily="34" charset="0"/>
              </a:defRPr>
            </a:lvl1pPr>
            <a:lvl2pPr marL="261938" indent="-261938"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536575" indent="-27463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812800" indent="-2762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160463" indent="-25558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600" b="1" dirty="0"/>
          </a:p>
        </p:txBody>
      </p:sp>
    </p:spTree>
    <p:extLst>
      <p:ext uri="{BB962C8B-B14F-4D97-AF65-F5344CB8AC3E}">
        <p14:creationId xmlns:p14="http://schemas.microsoft.com/office/powerpoint/2010/main" val="83429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5940" y="1272802"/>
            <a:ext cx="7114540" cy="373436"/>
          </a:xfrm>
        </p:spPr>
        <p:txBody>
          <a:bodyPr/>
          <a:lstStyle/>
          <a:p>
            <a:r>
              <a:rPr lang="nl-NL" sz="2400" dirty="0"/>
              <a:t>Food Quality and Hygiene		 (1)</a:t>
            </a:r>
          </a:p>
        </p:txBody>
      </p:sp>
      <p:sp>
        <p:nvSpPr>
          <p:cNvPr id="3" name="Tijdelijke aanduiding voor inhoud 2"/>
          <p:cNvSpPr>
            <a:spLocks noGrp="1"/>
          </p:cNvSpPr>
          <p:nvPr>
            <p:ph idx="1"/>
          </p:nvPr>
        </p:nvSpPr>
        <p:spPr>
          <a:xfrm>
            <a:off x="1919536" y="2070299"/>
            <a:ext cx="7114540" cy="3985854"/>
          </a:xfrm>
        </p:spPr>
        <p:txBody>
          <a:bodyPr>
            <a:normAutofit/>
          </a:bodyPr>
          <a:lstStyle/>
          <a:p>
            <a:pPr>
              <a:lnSpc>
                <a:spcPct val="150000"/>
              </a:lnSpc>
            </a:pPr>
            <a:r>
              <a:rPr lang="nl-NL" sz="1200" dirty="0">
                <a:latin typeface="+mj-lt"/>
              </a:rPr>
              <a:t>Program</a:t>
            </a:r>
            <a:r>
              <a:rPr lang="nl-NL" sz="1200" dirty="0"/>
              <a:t>		</a:t>
            </a:r>
            <a:r>
              <a:rPr lang="nl-NL" sz="1200" dirty="0" err="1"/>
              <a:t>Nutrition</a:t>
            </a:r>
            <a:r>
              <a:rPr lang="nl-NL" sz="1200" dirty="0"/>
              <a:t> </a:t>
            </a:r>
            <a:r>
              <a:rPr lang="nl-NL" sz="1200" dirty="0" err="1"/>
              <a:t>and</a:t>
            </a:r>
            <a:r>
              <a:rPr lang="nl-NL" sz="1200" dirty="0"/>
              <a:t> </a:t>
            </a:r>
            <a:r>
              <a:rPr lang="nl-NL" sz="1200" dirty="0" err="1"/>
              <a:t>Dietetics</a:t>
            </a:r>
            <a:endParaRPr lang="nl-NL" sz="1200" dirty="0"/>
          </a:p>
          <a:p>
            <a:pPr>
              <a:lnSpc>
                <a:spcPct val="150000"/>
              </a:lnSpc>
            </a:pPr>
            <a:endParaRPr lang="nl-NL" sz="1200" b="1" i="1" dirty="0"/>
          </a:p>
          <a:p>
            <a:pPr>
              <a:lnSpc>
                <a:spcPct val="150000"/>
              </a:lnSpc>
            </a:pPr>
            <a:r>
              <a:rPr lang="nl-NL" sz="1200" b="1" dirty="0">
                <a:latin typeface="+mj-lt"/>
              </a:rPr>
              <a:t>THUAS</a:t>
            </a:r>
            <a:r>
              <a:rPr lang="nl-NL" sz="1200" b="1" dirty="0"/>
              <a:t>		</a:t>
            </a:r>
            <a:r>
              <a:rPr lang="nl-NL" sz="1200" dirty="0" err="1"/>
              <a:t>Year</a:t>
            </a:r>
            <a:r>
              <a:rPr lang="nl-NL" sz="1200" dirty="0"/>
              <a:t> 1</a:t>
            </a:r>
          </a:p>
          <a:p>
            <a:pPr>
              <a:lnSpc>
                <a:spcPct val="150000"/>
              </a:lnSpc>
            </a:pPr>
            <a:endParaRPr lang="nl-NL" sz="1200" b="1" dirty="0"/>
          </a:p>
          <a:p>
            <a:pPr>
              <a:lnSpc>
                <a:spcPct val="150000"/>
              </a:lnSpc>
            </a:pPr>
            <a:r>
              <a:rPr lang="nl-NL" sz="1200" b="1" dirty="0">
                <a:latin typeface="+mj-lt"/>
              </a:rPr>
              <a:t>Partner</a:t>
            </a:r>
            <a:r>
              <a:rPr lang="nl-NL" sz="1200" b="1" dirty="0"/>
              <a:t>		</a:t>
            </a:r>
            <a:r>
              <a:rPr lang="en-US" sz="1200" dirty="0"/>
              <a:t>Coventry University</a:t>
            </a:r>
          </a:p>
          <a:p>
            <a:pPr marL="2800350" lvl="5" indent="-285750">
              <a:lnSpc>
                <a:spcPct val="150000"/>
              </a:lnSpc>
            </a:pPr>
            <a:r>
              <a:rPr lang="en-US" sz="1200" dirty="0">
                <a:solidFill>
                  <a:schemeClr val="accent1"/>
                </a:solidFill>
              </a:rPr>
              <a:t>Course unknown</a:t>
            </a:r>
          </a:p>
          <a:p>
            <a:pPr marL="2800350" lvl="5" indent="-285750">
              <a:lnSpc>
                <a:spcPct val="150000"/>
              </a:lnSpc>
            </a:pPr>
            <a:r>
              <a:rPr lang="en-US" sz="1200" dirty="0">
                <a:solidFill>
                  <a:schemeClr val="accent1"/>
                </a:solidFill>
              </a:rPr>
              <a:t>Most in year 1</a:t>
            </a:r>
          </a:p>
          <a:p>
            <a:pPr>
              <a:lnSpc>
                <a:spcPct val="150000"/>
              </a:lnSpc>
            </a:pPr>
            <a:endParaRPr lang="en-US" sz="1200" dirty="0"/>
          </a:p>
          <a:p>
            <a:pPr>
              <a:lnSpc>
                <a:spcPct val="150000"/>
              </a:lnSpc>
            </a:pPr>
            <a:r>
              <a:rPr lang="nl-NL" sz="1200" b="1" dirty="0">
                <a:latin typeface="+mj-lt"/>
              </a:rPr>
              <a:t>Digital means	</a:t>
            </a:r>
            <a:r>
              <a:rPr lang="nl-NL" sz="1200" dirty="0"/>
              <a:t>Blackboard, Padlet, Moodle</a:t>
            </a:r>
          </a:p>
          <a:p>
            <a:pPr>
              <a:lnSpc>
                <a:spcPct val="150000"/>
              </a:lnSpc>
            </a:pPr>
            <a:endParaRPr lang="nl-NL" sz="1200" b="1" dirty="0"/>
          </a:p>
          <a:p>
            <a:pPr>
              <a:lnSpc>
                <a:spcPct val="150000"/>
              </a:lnSpc>
            </a:pPr>
            <a:r>
              <a:rPr lang="nl-NL" sz="1200" b="1" dirty="0">
                <a:latin typeface="+mj-lt"/>
              </a:rPr>
              <a:t>Contact</a:t>
            </a:r>
            <a:r>
              <a:rPr lang="nl-NL" sz="1200" b="1" dirty="0"/>
              <a:t>		</a:t>
            </a:r>
            <a:r>
              <a:rPr lang="en-US" sz="1200" dirty="0" err="1"/>
              <a:t>Tonnie</a:t>
            </a:r>
            <a:r>
              <a:rPr lang="en-US" sz="1200" dirty="0"/>
              <a:t> </a:t>
            </a:r>
            <a:r>
              <a:rPr lang="en-US" sz="1200" dirty="0" err="1"/>
              <a:t>Genugten</a:t>
            </a:r>
            <a:endParaRPr lang="en-US" sz="1200" dirty="0"/>
          </a:p>
          <a:p>
            <a:pPr>
              <a:lnSpc>
                <a:spcPct val="150000"/>
              </a:lnSpc>
            </a:pPr>
            <a:r>
              <a:rPr lang="en-US" sz="1200" dirty="0"/>
              <a:t>		</a:t>
            </a:r>
            <a:r>
              <a:rPr lang="en-US" sz="1200" dirty="0" err="1"/>
              <a:t>a.h.m.vangenugten@hhs.nl</a:t>
            </a:r>
            <a:endParaRPr lang="nl-NL" sz="1200" b="1" dirty="0"/>
          </a:p>
        </p:txBody>
      </p:sp>
      <p:sp>
        <p:nvSpPr>
          <p:cNvPr id="4" name="Tijdelijke aanduiding voor voettekst 3"/>
          <p:cNvSpPr>
            <a:spLocks noGrp="1"/>
          </p:cNvSpPr>
          <p:nvPr>
            <p:ph type="ftr" sz="quarter" idx="3"/>
          </p:nvPr>
        </p:nvSpPr>
        <p:spPr>
          <a:xfrm>
            <a:off x="911424" y="6405099"/>
            <a:ext cx="4114800" cy="176395"/>
          </a:xfrm>
        </p:spPr>
        <p:txBody>
          <a:bodyPr/>
          <a:lstStyle/>
          <a:p>
            <a:pPr marL="12700" algn="l">
              <a:lnSpc>
                <a:spcPts val="1535"/>
              </a:lnSpc>
            </a:pPr>
            <a:r>
              <a:rPr lang="en-US" dirty="0"/>
              <a:t>COIL Projects at THUAS</a:t>
            </a:r>
          </a:p>
        </p:txBody>
      </p:sp>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18</a:t>
            </a:fld>
            <a:endParaRPr lang="en-GB" dirty="0"/>
          </a:p>
        </p:txBody>
      </p:sp>
      <p:sp>
        <p:nvSpPr>
          <p:cNvPr id="6" name="Tijdelijke aanduiding voor inhoud 2">
            <a:extLst>
              <a:ext uri="{FF2B5EF4-FFF2-40B4-BE49-F238E27FC236}">
                <a16:creationId xmlns:a16="http://schemas.microsoft.com/office/drawing/2014/main" id="{347A5212-062A-4069-823B-F6ED8CA45A7C}"/>
              </a:ext>
            </a:extLst>
          </p:cNvPr>
          <p:cNvSpPr txBox="1">
            <a:spLocks/>
          </p:cNvSpPr>
          <p:nvPr/>
        </p:nvSpPr>
        <p:spPr>
          <a:xfrm>
            <a:off x="7536160" y="1988840"/>
            <a:ext cx="3658156" cy="3985854"/>
          </a:xfrm>
          <a:prstGeom prst="rect">
            <a:avLst/>
          </a:prstGeom>
        </p:spPr>
        <p:txBody>
          <a:bodyPr vert="horz" lIns="91440" tIns="45720" rIns="91440" bIns="45720" rtlCol="0">
            <a:normAutofit/>
          </a:bodyPr>
          <a:lstStyle>
            <a:lvl1pPr marL="0" indent="0" algn="l" defTabSz="914400" rtl="0" eaLnBrk="1" latinLnBrk="0" hangingPunct="1">
              <a:lnSpc>
                <a:spcPct val="133000"/>
              </a:lnSpc>
              <a:spcBef>
                <a:spcPts val="0"/>
              </a:spcBef>
              <a:spcAft>
                <a:spcPts val="0"/>
              </a:spcAft>
              <a:buFont typeface="Arial" panose="020B0604020202020204" pitchFamily="34" charset="0"/>
              <a:buNone/>
              <a:defRPr sz="2000" kern="1200">
                <a:solidFill>
                  <a:schemeClr val="tx2"/>
                </a:solidFill>
                <a:latin typeface="+mn-lt"/>
                <a:ea typeface="+mn-ea"/>
                <a:cs typeface="Arial" panose="020B0604020202020204" pitchFamily="34" charset="0"/>
              </a:defRPr>
            </a:lvl1pPr>
            <a:lvl2pPr marL="261938" indent="-261938"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536575" indent="-27463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812800" indent="-2762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160463" indent="-25558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nl-NL" sz="1200" b="1" dirty="0">
                <a:latin typeface="+mj-lt"/>
              </a:rPr>
              <a:t>Short description</a:t>
            </a:r>
          </a:p>
          <a:p>
            <a:pPr algn="just">
              <a:lnSpc>
                <a:spcPct val="150000"/>
              </a:lnSpc>
            </a:pPr>
            <a:r>
              <a:rPr lang="en-US" sz="1200" dirty="0"/>
              <a:t>Students develop a meal, compare ingredients and food safety matters. This results in a video showing your cooking process.  </a:t>
            </a:r>
            <a:endParaRPr lang="nl-NL" dirty="0"/>
          </a:p>
        </p:txBody>
      </p:sp>
    </p:spTree>
    <p:extLst>
      <p:ext uri="{BB962C8B-B14F-4D97-AF65-F5344CB8AC3E}">
        <p14:creationId xmlns:p14="http://schemas.microsoft.com/office/powerpoint/2010/main" val="68340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5940" y="1272802"/>
            <a:ext cx="7114540" cy="373436"/>
          </a:xfrm>
        </p:spPr>
        <p:txBody>
          <a:bodyPr/>
          <a:lstStyle/>
          <a:p>
            <a:r>
              <a:rPr lang="nl-NL" sz="2400" dirty="0"/>
              <a:t>Food Quality and Hygiene		 (2)</a:t>
            </a:r>
          </a:p>
        </p:txBody>
      </p:sp>
      <p:sp>
        <p:nvSpPr>
          <p:cNvPr id="3" name="Tijdelijke aanduiding voor inhoud 2"/>
          <p:cNvSpPr>
            <a:spLocks noGrp="1"/>
          </p:cNvSpPr>
          <p:nvPr>
            <p:ph idx="1"/>
          </p:nvPr>
        </p:nvSpPr>
        <p:spPr>
          <a:xfrm>
            <a:off x="1919536" y="2070299"/>
            <a:ext cx="7114540" cy="3985854"/>
          </a:xfrm>
        </p:spPr>
        <p:txBody>
          <a:bodyPr>
            <a:normAutofit/>
          </a:bodyPr>
          <a:lstStyle/>
          <a:p>
            <a:r>
              <a:rPr lang="nl-NL" sz="1200" b="1" dirty="0">
                <a:latin typeface="+mj-lt"/>
              </a:rPr>
              <a:t>COIL course duration</a:t>
            </a:r>
          </a:p>
          <a:p>
            <a:r>
              <a:rPr lang="nl-NL" sz="1200" dirty="0"/>
              <a:t>6 weeks</a:t>
            </a:r>
          </a:p>
          <a:p>
            <a:pPr marL="285750" indent="-285750">
              <a:buFont typeface="Arial" panose="020B0604020202020204" pitchFamily="34" charset="0"/>
              <a:buChar char="•"/>
            </a:pPr>
            <a:endParaRPr lang="nl-NL" sz="1200" dirty="0"/>
          </a:p>
          <a:p>
            <a:r>
              <a:rPr lang="nl-NL" sz="1200" b="1" dirty="0">
                <a:latin typeface="+mj-lt"/>
              </a:rPr>
              <a:t>How long students work with each other?</a:t>
            </a:r>
          </a:p>
          <a:p>
            <a:r>
              <a:rPr lang="en-US" sz="1200" dirty="0"/>
              <a:t>20 hours</a:t>
            </a:r>
          </a:p>
          <a:p>
            <a:endParaRPr lang="nl-NL" sz="1200" dirty="0"/>
          </a:p>
          <a:p>
            <a:r>
              <a:rPr lang="en-US" sz="1200" b="1" dirty="0">
                <a:latin typeface="+mj-lt"/>
              </a:rPr>
              <a:t>How many times students meet?</a:t>
            </a:r>
          </a:p>
          <a:p>
            <a:r>
              <a:rPr lang="en-US" sz="1200" dirty="0"/>
              <a:t>3 times</a:t>
            </a:r>
          </a:p>
          <a:p>
            <a:endParaRPr lang="en-US" sz="1200" dirty="0"/>
          </a:p>
          <a:p>
            <a:r>
              <a:rPr lang="nl-NL" sz="1200" b="1" dirty="0">
                <a:latin typeface="+mj-lt"/>
              </a:rPr>
              <a:t>How do students meet?</a:t>
            </a:r>
          </a:p>
          <a:p>
            <a:r>
              <a:rPr lang="en-US" sz="1200" dirty="0"/>
              <a:t>Unspecified</a:t>
            </a:r>
            <a:endParaRPr lang="nl-NL" sz="1200" dirty="0"/>
          </a:p>
        </p:txBody>
      </p:sp>
      <p:sp>
        <p:nvSpPr>
          <p:cNvPr id="4" name="Tijdelijke aanduiding voor voettekst 3"/>
          <p:cNvSpPr>
            <a:spLocks noGrp="1"/>
          </p:cNvSpPr>
          <p:nvPr>
            <p:ph type="ftr" sz="quarter" idx="3"/>
          </p:nvPr>
        </p:nvSpPr>
        <p:spPr>
          <a:xfrm>
            <a:off x="911424" y="6405099"/>
            <a:ext cx="4114800" cy="176395"/>
          </a:xfrm>
        </p:spPr>
        <p:txBody>
          <a:bodyPr/>
          <a:lstStyle/>
          <a:p>
            <a:pPr marL="12700" algn="l">
              <a:lnSpc>
                <a:spcPts val="1535"/>
              </a:lnSpc>
            </a:pPr>
            <a:r>
              <a:rPr lang="en-US" dirty="0"/>
              <a:t>COIL Projects at THUAS</a:t>
            </a:r>
          </a:p>
        </p:txBody>
      </p:sp>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19</a:t>
            </a:fld>
            <a:endParaRPr lang="en-GB" dirty="0"/>
          </a:p>
        </p:txBody>
      </p:sp>
      <p:sp>
        <p:nvSpPr>
          <p:cNvPr id="6" name="Tijdelijke aanduiding voor inhoud 2">
            <a:extLst>
              <a:ext uri="{FF2B5EF4-FFF2-40B4-BE49-F238E27FC236}">
                <a16:creationId xmlns:a16="http://schemas.microsoft.com/office/drawing/2014/main" id="{347A5212-062A-4069-823B-F6ED8CA45A7C}"/>
              </a:ext>
            </a:extLst>
          </p:cNvPr>
          <p:cNvSpPr txBox="1">
            <a:spLocks/>
          </p:cNvSpPr>
          <p:nvPr/>
        </p:nvSpPr>
        <p:spPr>
          <a:xfrm>
            <a:off x="7536160" y="1988840"/>
            <a:ext cx="3658156" cy="3985854"/>
          </a:xfrm>
          <a:prstGeom prst="rect">
            <a:avLst/>
          </a:prstGeom>
        </p:spPr>
        <p:txBody>
          <a:bodyPr vert="horz" lIns="91440" tIns="45720" rIns="91440" bIns="45720" rtlCol="0">
            <a:normAutofit/>
          </a:bodyPr>
          <a:lstStyle>
            <a:lvl1pPr marL="0" indent="0" algn="l" defTabSz="914400" rtl="0" eaLnBrk="1" latinLnBrk="0" hangingPunct="1">
              <a:lnSpc>
                <a:spcPct val="133000"/>
              </a:lnSpc>
              <a:spcBef>
                <a:spcPts val="0"/>
              </a:spcBef>
              <a:spcAft>
                <a:spcPts val="0"/>
              </a:spcAft>
              <a:buFont typeface="Arial" panose="020B0604020202020204" pitchFamily="34" charset="0"/>
              <a:buNone/>
              <a:defRPr sz="2000" kern="1200">
                <a:solidFill>
                  <a:schemeClr val="tx2"/>
                </a:solidFill>
                <a:latin typeface="+mn-lt"/>
                <a:ea typeface="+mn-ea"/>
                <a:cs typeface="Arial" panose="020B0604020202020204" pitchFamily="34" charset="0"/>
              </a:defRPr>
            </a:lvl1pPr>
            <a:lvl2pPr marL="261938" indent="-261938"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536575" indent="-27463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812800" indent="-2762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160463" indent="-25558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600" b="1" dirty="0"/>
          </a:p>
        </p:txBody>
      </p:sp>
    </p:spTree>
    <p:extLst>
      <p:ext uri="{BB962C8B-B14F-4D97-AF65-F5344CB8AC3E}">
        <p14:creationId xmlns:p14="http://schemas.microsoft.com/office/powerpoint/2010/main" val="208998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ijdelijke aanduiding voor afbeelding 1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5" name="Tijdelijke aanduiding voor tekst 4">
            <a:extLst>
              <a:ext uri="{FF2B5EF4-FFF2-40B4-BE49-F238E27FC236}">
                <a16:creationId xmlns:a16="http://schemas.microsoft.com/office/drawing/2014/main" id="{C1B2CECE-6016-4E9D-B65A-C7C696436145}"/>
              </a:ext>
            </a:extLst>
          </p:cNvPr>
          <p:cNvSpPr>
            <a:spLocks noGrp="1"/>
          </p:cNvSpPr>
          <p:nvPr>
            <p:ph type="body" sz="quarter" idx="11"/>
          </p:nvPr>
        </p:nvSpPr>
        <p:spPr/>
        <p:txBody>
          <a:bodyPr/>
          <a:lstStyle/>
          <a:p>
            <a:endParaRPr lang="nl-NL" dirty="0"/>
          </a:p>
        </p:txBody>
      </p:sp>
    </p:spTree>
    <p:extLst>
      <p:ext uri="{BB962C8B-B14F-4D97-AF65-F5344CB8AC3E}">
        <p14:creationId xmlns:p14="http://schemas.microsoft.com/office/powerpoint/2010/main" val="197921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47528" y="1272802"/>
            <a:ext cx="8136904" cy="373436"/>
          </a:xfrm>
        </p:spPr>
        <p:txBody>
          <a:bodyPr/>
          <a:lstStyle/>
          <a:p>
            <a:r>
              <a:rPr lang="nl-NL" sz="2400" dirty="0"/>
              <a:t>Sport Management International Online	(1)</a:t>
            </a:r>
          </a:p>
        </p:txBody>
      </p:sp>
      <p:sp>
        <p:nvSpPr>
          <p:cNvPr id="4" name="Tijdelijke aanduiding voor voettekst 3"/>
          <p:cNvSpPr>
            <a:spLocks noGrp="1"/>
          </p:cNvSpPr>
          <p:nvPr>
            <p:ph type="ftr" sz="quarter" idx="3"/>
          </p:nvPr>
        </p:nvSpPr>
        <p:spPr>
          <a:xfrm>
            <a:off x="911424" y="6405099"/>
            <a:ext cx="4114800" cy="176395"/>
          </a:xfrm>
        </p:spPr>
        <p:txBody>
          <a:bodyPr/>
          <a:lstStyle/>
          <a:p>
            <a:pPr marL="12700" algn="l">
              <a:lnSpc>
                <a:spcPts val="1535"/>
              </a:lnSpc>
            </a:pPr>
            <a:r>
              <a:rPr lang="en-US" dirty="0"/>
              <a:t>COIL Projects at THUAS</a:t>
            </a:r>
          </a:p>
        </p:txBody>
      </p:sp>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20</a:t>
            </a:fld>
            <a:endParaRPr lang="en-GB" dirty="0"/>
          </a:p>
        </p:txBody>
      </p:sp>
      <p:sp>
        <p:nvSpPr>
          <p:cNvPr id="6" name="Tijdelijke aanduiding voor inhoud 2">
            <a:extLst>
              <a:ext uri="{FF2B5EF4-FFF2-40B4-BE49-F238E27FC236}">
                <a16:creationId xmlns:a16="http://schemas.microsoft.com/office/drawing/2014/main" id="{347A5212-062A-4069-823B-F6ED8CA45A7C}"/>
              </a:ext>
            </a:extLst>
          </p:cNvPr>
          <p:cNvSpPr txBox="1">
            <a:spLocks/>
          </p:cNvSpPr>
          <p:nvPr/>
        </p:nvSpPr>
        <p:spPr>
          <a:xfrm>
            <a:off x="7536160" y="1988840"/>
            <a:ext cx="3658156" cy="3985854"/>
          </a:xfrm>
          <a:prstGeom prst="rect">
            <a:avLst/>
          </a:prstGeom>
        </p:spPr>
        <p:txBody>
          <a:bodyPr vert="horz" lIns="91440" tIns="45720" rIns="91440" bIns="45720" rtlCol="0">
            <a:normAutofit/>
          </a:bodyPr>
          <a:lstStyle>
            <a:lvl1pPr marL="0" indent="0" algn="l" defTabSz="914400" rtl="0" eaLnBrk="1" latinLnBrk="0" hangingPunct="1">
              <a:lnSpc>
                <a:spcPct val="133000"/>
              </a:lnSpc>
              <a:spcBef>
                <a:spcPts val="0"/>
              </a:spcBef>
              <a:spcAft>
                <a:spcPts val="0"/>
              </a:spcAft>
              <a:buFont typeface="Arial" panose="020B0604020202020204" pitchFamily="34" charset="0"/>
              <a:buNone/>
              <a:defRPr sz="2000" kern="1200">
                <a:solidFill>
                  <a:schemeClr val="tx2"/>
                </a:solidFill>
                <a:latin typeface="+mn-lt"/>
                <a:ea typeface="+mn-ea"/>
                <a:cs typeface="Arial" panose="020B0604020202020204" pitchFamily="34" charset="0"/>
              </a:defRPr>
            </a:lvl1pPr>
            <a:lvl2pPr marL="261938" indent="-261938"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536575" indent="-27463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812800" indent="-2762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160463" indent="-25558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nl-NL" sz="1200" b="1" dirty="0">
                <a:latin typeface="+mj-lt"/>
              </a:rPr>
              <a:t>Short description</a:t>
            </a:r>
          </a:p>
          <a:p>
            <a:pPr algn="just">
              <a:lnSpc>
                <a:spcPct val="150000"/>
              </a:lnSpc>
            </a:pPr>
            <a:r>
              <a:rPr lang="en-US" sz="1200" dirty="0"/>
              <a:t>Online lectures with online group assignments</a:t>
            </a:r>
          </a:p>
          <a:p>
            <a:pPr algn="just">
              <a:lnSpc>
                <a:spcPct val="150000"/>
              </a:lnSpc>
            </a:pPr>
            <a:r>
              <a:rPr lang="en-US" sz="1200" dirty="0"/>
              <a:t>Final week at one of the universities with lots of visits.</a:t>
            </a:r>
            <a:endParaRPr lang="nl-NL" sz="1200" dirty="0"/>
          </a:p>
        </p:txBody>
      </p:sp>
      <p:sp>
        <p:nvSpPr>
          <p:cNvPr id="7" name="TextBox 6">
            <a:extLst>
              <a:ext uri="{FF2B5EF4-FFF2-40B4-BE49-F238E27FC236}">
                <a16:creationId xmlns:a16="http://schemas.microsoft.com/office/drawing/2014/main" id="{404D7F5B-1AD9-E74D-AA98-95A9579DB0B5}"/>
              </a:ext>
            </a:extLst>
          </p:cNvPr>
          <p:cNvSpPr txBox="1"/>
          <p:nvPr/>
        </p:nvSpPr>
        <p:spPr>
          <a:xfrm>
            <a:off x="1822599" y="2132856"/>
            <a:ext cx="5544616" cy="3046988"/>
          </a:xfrm>
          <a:prstGeom prst="rect">
            <a:avLst/>
          </a:prstGeom>
          <a:noFill/>
        </p:spPr>
        <p:txBody>
          <a:bodyPr wrap="square" rtlCol="0">
            <a:spAutoFit/>
          </a:bodyPr>
          <a:lstStyle/>
          <a:p>
            <a:r>
              <a:rPr lang="nl-NL" sz="1200" b="1" dirty="0">
                <a:solidFill>
                  <a:schemeClr val="tx2"/>
                </a:solidFill>
                <a:latin typeface="+mj-lt"/>
              </a:rPr>
              <a:t>THUAS</a:t>
            </a:r>
            <a:r>
              <a:rPr lang="nl-NL" sz="1200" b="1" dirty="0"/>
              <a:t>		</a:t>
            </a:r>
            <a:r>
              <a:rPr lang="nl-NL" sz="1200" dirty="0" err="1"/>
              <a:t>Years</a:t>
            </a:r>
            <a:r>
              <a:rPr lang="nl-NL" sz="1200" dirty="0"/>
              <a:t> 3 &amp; 4</a:t>
            </a:r>
          </a:p>
          <a:p>
            <a:endParaRPr lang="nl-NL" sz="1200" dirty="0"/>
          </a:p>
          <a:p>
            <a:r>
              <a:rPr lang="nl-NL" sz="1200" b="1" dirty="0">
                <a:solidFill>
                  <a:schemeClr val="tx2"/>
                </a:solidFill>
                <a:latin typeface="+mj-lt"/>
              </a:rPr>
              <a:t>Partner</a:t>
            </a:r>
            <a:r>
              <a:rPr lang="nl-NL" sz="1200" b="1" dirty="0"/>
              <a:t>		</a:t>
            </a:r>
            <a:r>
              <a:rPr lang="en-US" sz="1200" dirty="0"/>
              <a:t>JAMK University, Finland</a:t>
            </a:r>
          </a:p>
          <a:p>
            <a:pPr marL="2800350" lvl="5" indent="-285750"/>
            <a:r>
              <a:rPr lang="en-US" sz="1200" dirty="0">
                <a:solidFill>
                  <a:schemeClr val="accent1"/>
                </a:solidFill>
              </a:rPr>
              <a:t>Sport Business School</a:t>
            </a:r>
          </a:p>
          <a:p>
            <a:pPr marL="2800350" lvl="5" indent="-285750"/>
            <a:r>
              <a:rPr lang="en-US" sz="1200" dirty="0">
                <a:solidFill>
                  <a:schemeClr val="accent1"/>
                </a:solidFill>
              </a:rPr>
              <a:t>Year 3</a:t>
            </a:r>
          </a:p>
          <a:p>
            <a:r>
              <a:rPr lang="en-US" sz="1200" dirty="0"/>
              <a:t>		SUNY Cortland, NY</a:t>
            </a:r>
          </a:p>
          <a:p>
            <a:pPr marL="2800350" lvl="5" indent="-285750"/>
            <a:r>
              <a:rPr lang="en-US" sz="1200" dirty="0">
                <a:solidFill>
                  <a:schemeClr val="accent1"/>
                </a:solidFill>
              </a:rPr>
              <a:t>Sport Management</a:t>
            </a:r>
          </a:p>
          <a:p>
            <a:pPr marL="2800350" lvl="5" indent="-285750"/>
            <a:r>
              <a:rPr lang="en-US" sz="1200" dirty="0">
                <a:solidFill>
                  <a:schemeClr val="accent1"/>
                </a:solidFill>
              </a:rPr>
              <a:t>Year 3</a:t>
            </a:r>
          </a:p>
          <a:p>
            <a:r>
              <a:rPr lang="en-US" sz="1200" dirty="0"/>
              <a:t>		</a:t>
            </a:r>
            <a:r>
              <a:rPr lang="en-US" sz="1200" dirty="0" err="1"/>
              <a:t>Bigli</a:t>
            </a:r>
            <a:r>
              <a:rPr lang="en-US" sz="1200" dirty="0"/>
              <a:t> University, Turkey</a:t>
            </a:r>
          </a:p>
          <a:p>
            <a:pPr marL="2800350" lvl="5" indent="-285750"/>
            <a:r>
              <a:rPr lang="en-US" sz="1200" dirty="0">
                <a:solidFill>
                  <a:schemeClr val="accent1"/>
                </a:solidFill>
              </a:rPr>
              <a:t>Sport Management</a:t>
            </a:r>
          </a:p>
          <a:p>
            <a:pPr marL="2800350" lvl="5" indent="-285750"/>
            <a:r>
              <a:rPr lang="en-US" sz="1200" dirty="0">
                <a:solidFill>
                  <a:schemeClr val="accent1"/>
                </a:solidFill>
              </a:rPr>
              <a:t>Years 2, 3 &amp; 4</a:t>
            </a:r>
          </a:p>
          <a:p>
            <a:pPr marL="822325" lvl="2" indent="-285750"/>
            <a:endParaRPr lang="en-US" sz="1200" dirty="0"/>
          </a:p>
          <a:p>
            <a:r>
              <a:rPr lang="nl-NL" sz="1200" b="1" dirty="0">
                <a:solidFill>
                  <a:schemeClr val="tx2"/>
                </a:solidFill>
                <a:latin typeface="+mj-lt"/>
              </a:rPr>
              <a:t>Digital means</a:t>
            </a:r>
            <a:r>
              <a:rPr lang="nl-NL" sz="1200" b="1" dirty="0"/>
              <a:t>	</a:t>
            </a:r>
            <a:r>
              <a:rPr lang="nl-NL" sz="1200" dirty="0"/>
              <a:t>Skype, WhatsApp, </a:t>
            </a:r>
            <a:r>
              <a:rPr lang="nl-NL" sz="1200" dirty="0" err="1"/>
              <a:t>Finnish</a:t>
            </a:r>
            <a:r>
              <a:rPr lang="nl-NL" sz="1200" dirty="0"/>
              <a:t> Blackboard (Optima)</a:t>
            </a:r>
          </a:p>
          <a:p>
            <a:endParaRPr lang="nl-NL" sz="1200" b="1" dirty="0"/>
          </a:p>
          <a:p>
            <a:r>
              <a:rPr lang="nl-NL" sz="1200" b="1" dirty="0">
                <a:solidFill>
                  <a:schemeClr val="tx2"/>
                </a:solidFill>
                <a:latin typeface="+mj-lt"/>
              </a:rPr>
              <a:t>Contact</a:t>
            </a:r>
            <a:r>
              <a:rPr lang="nl-NL" sz="1200" b="1" dirty="0"/>
              <a:t>		</a:t>
            </a:r>
            <a:r>
              <a:rPr lang="en-US" sz="1200" dirty="0" err="1"/>
              <a:t>Noud</a:t>
            </a:r>
            <a:r>
              <a:rPr lang="en-US" sz="1200" dirty="0"/>
              <a:t> van </a:t>
            </a:r>
            <a:r>
              <a:rPr lang="en-US" sz="1200" dirty="0" err="1"/>
              <a:t>Herpen</a:t>
            </a:r>
            <a:endParaRPr lang="en-US" sz="1200" dirty="0"/>
          </a:p>
          <a:p>
            <a:r>
              <a:rPr lang="en-US" sz="1200" dirty="0"/>
              <a:t>		</a:t>
            </a:r>
            <a:r>
              <a:rPr lang="en-US" sz="1200" dirty="0" err="1"/>
              <a:t>n.a.vanherpen@hhs.nl</a:t>
            </a:r>
            <a:endParaRPr lang="nl-NL" sz="1200" b="1" dirty="0"/>
          </a:p>
        </p:txBody>
      </p:sp>
    </p:spTree>
    <p:extLst>
      <p:ext uri="{BB962C8B-B14F-4D97-AF65-F5344CB8AC3E}">
        <p14:creationId xmlns:p14="http://schemas.microsoft.com/office/powerpoint/2010/main" val="32085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5940" y="1272802"/>
            <a:ext cx="7558492" cy="373436"/>
          </a:xfrm>
        </p:spPr>
        <p:txBody>
          <a:bodyPr/>
          <a:lstStyle/>
          <a:p>
            <a:r>
              <a:rPr lang="nl-NL" sz="2400" dirty="0"/>
              <a:t>Sport Management International Online (2)</a:t>
            </a:r>
          </a:p>
        </p:txBody>
      </p:sp>
      <p:sp>
        <p:nvSpPr>
          <p:cNvPr id="3" name="Tijdelijke aanduiding voor inhoud 2"/>
          <p:cNvSpPr>
            <a:spLocks noGrp="1"/>
          </p:cNvSpPr>
          <p:nvPr>
            <p:ph idx="1"/>
          </p:nvPr>
        </p:nvSpPr>
        <p:spPr>
          <a:xfrm>
            <a:off x="1919536" y="2070299"/>
            <a:ext cx="7114540" cy="3985854"/>
          </a:xfrm>
        </p:spPr>
        <p:txBody>
          <a:bodyPr>
            <a:normAutofit/>
          </a:bodyPr>
          <a:lstStyle/>
          <a:p>
            <a:r>
              <a:rPr lang="nl-NL" sz="1200" b="1" dirty="0">
                <a:latin typeface="+mj-lt"/>
              </a:rPr>
              <a:t>COIL course duration</a:t>
            </a:r>
          </a:p>
          <a:p>
            <a:r>
              <a:rPr lang="nl-NL" sz="1200" dirty="0"/>
              <a:t>11 weeks</a:t>
            </a:r>
          </a:p>
          <a:p>
            <a:pPr marL="285750" indent="-285750">
              <a:buFont typeface="Arial" panose="020B0604020202020204" pitchFamily="34" charset="0"/>
              <a:buChar char="•"/>
            </a:pPr>
            <a:endParaRPr lang="nl-NL" sz="1200" dirty="0"/>
          </a:p>
          <a:p>
            <a:r>
              <a:rPr lang="nl-NL" sz="1200" b="1" dirty="0">
                <a:latin typeface="+mj-lt"/>
              </a:rPr>
              <a:t>How long students work with each other?</a:t>
            </a:r>
          </a:p>
          <a:p>
            <a:r>
              <a:rPr lang="en-US" sz="1200" dirty="0"/>
              <a:t>Unknown</a:t>
            </a:r>
          </a:p>
          <a:p>
            <a:endParaRPr lang="nl-NL" sz="1200" dirty="0"/>
          </a:p>
          <a:p>
            <a:r>
              <a:rPr lang="en-US" sz="1200" b="1" dirty="0">
                <a:latin typeface="+mj-lt"/>
              </a:rPr>
              <a:t>How many times students meet?</a:t>
            </a:r>
          </a:p>
          <a:p>
            <a:r>
              <a:rPr lang="en-US" sz="1200" dirty="0"/>
              <a:t>Some students travel to The Hague for 1 week of seminars. This appears to be a special case.</a:t>
            </a:r>
          </a:p>
          <a:p>
            <a:endParaRPr lang="en-US" sz="1200" dirty="0"/>
          </a:p>
          <a:p>
            <a:r>
              <a:rPr lang="nl-NL" sz="1200" b="1" dirty="0">
                <a:latin typeface="+mj-lt"/>
              </a:rPr>
              <a:t>How do students meet?</a:t>
            </a:r>
          </a:p>
          <a:p>
            <a:r>
              <a:rPr lang="en-US" sz="1200" dirty="0"/>
              <a:t>In person and on Skype and WhatsApp.</a:t>
            </a:r>
            <a:endParaRPr lang="nl-NL" sz="1200" dirty="0"/>
          </a:p>
        </p:txBody>
      </p:sp>
      <p:sp>
        <p:nvSpPr>
          <p:cNvPr id="4" name="Tijdelijke aanduiding voor voettekst 3"/>
          <p:cNvSpPr>
            <a:spLocks noGrp="1"/>
          </p:cNvSpPr>
          <p:nvPr>
            <p:ph type="ftr" sz="quarter" idx="3"/>
          </p:nvPr>
        </p:nvSpPr>
        <p:spPr>
          <a:xfrm>
            <a:off x="911424" y="6405099"/>
            <a:ext cx="4114800" cy="176395"/>
          </a:xfrm>
        </p:spPr>
        <p:txBody>
          <a:bodyPr/>
          <a:lstStyle/>
          <a:p>
            <a:pPr marL="12700" algn="l">
              <a:lnSpc>
                <a:spcPts val="1535"/>
              </a:lnSpc>
            </a:pPr>
            <a:r>
              <a:rPr lang="en-US" dirty="0"/>
              <a:t>COIL Projects at THUAS</a:t>
            </a:r>
          </a:p>
        </p:txBody>
      </p:sp>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21</a:t>
            </a:fld>
            <a:endParaRPr lang="en-GB" dirty="0"/>
          </a:p>
        </p:txBody>
      </p:sp>
      <p:sp>
        <p:nvSpPr>
          <p:cNvPr id="6" name="Tijdelijke aanduiding voor inhoud 2">
            <a:extLst>
              <a:ext uri="{FF2B5EF4-FFF2-40B4-BE49-F238E27FC236}">
                <a16:creationId xmlns:a16="http://schemas.microsoft.com/office/drawing/2014/main" id="{347A5212-062A-4069-823B-F6ED8CA45A7C}"/>
              </a:ext>
            </a:extLst>
          </p:cNvPr>
          <p:cNvSpPr txBox="1">
            <a:spLocks/>
          </p:cNvSpPr>
          <p:nvPr/>
        </p:nvSpPr>
        <p:spPr>
          <a:xfrm>
            <a:off x="7536160" y="1988840"/>
            <a:ext cx="3658156" cy="3985854"/>
          </a:xfrm>
          <a:prstGeom prst="rect">
            <a:avLst/>
          </a:prstGeom>
        </p:spPr>
        <p:txBody>
          <a:bodyPr vert="horz" lIns="91440" tIns="45720" rIns="91440" bIns="45720" rtlCol="0">
            <a:normAutofit/>
          </a:bodyPr>
          <a:lstStyle>
            <a:lvl1pPr marL="0" indent="0" algn="l" defTabSz="914400" rtl="0" eaLnBrk="1" latinLnBrk="0" hangingPunct="1">
              <a:lnSpc>
                <a:spcPct val="133000"/>
              </a:lnSpc>
              <a:spcBef>
                <a:spcPts val="0"/>
              </a:spcBef>
              <a:spcAft>
                <a:spcPts val="0"/>
              </a:spcAft>
              <a:buFont typeface="Arial" panose="020B0604020202020204" pitchFamily="34" charset="0"/>
              <a:buNone/>
              <a:defRPr sz="2000" kern="1200">
                <a:solidFill>
                  <a:schemeClr val="tx2"/>
                </a:solidFill>
                <a:latin typeface="+mn-lt"/>
                <a:ea typeface="+mn-ea"/>
                <a:cs typeface="Arial" panose="020B0604020202020204" pitchFamily="34" charset="0"/>
              </a:defRPr>
            </a:lvl1pPr>
            <a:lvl2pPr marL="261938" indent="-261938"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536575" indent="-27463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812800" indent="-2762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160463" indent="-25558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600" b="1" dirty="0"/>
          </a:p>
        </p:txBody>
      </p:sp>
    </p:spTree>
    <p:extLst>
      <p:ext uri="{BB962C8B-B14F-4D97-AF65-F5344CB8AC3E}">
        <p14:creationId xmlns:p14="http://schemas.microsoft.com/office/powerpoint/2010/main" val="9070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5940" y="940404"/>
            <a:ext cx="7114540" cy="705834"/>
          </a:xfrm>
        </p:spPr>
        <p:txBody>
          <a:bodyPr/>
          <a:lstStyle/>
          <a:p>
            <a:r>
              <a:rPr lang="en-US" sz="2400" dirty="0"/>
              <a:t>Assignment for practical portfolio for Journalism and Media</a:t>
            </a:r>
            <a:r>
              <a:rPr lang="nl-NL" sz="2400" dirty="0"/>
              <a:t>	     (1)</a:t>
            </a:r>
          </a:p>
        </p:txBody>
      </p:sp>
      <p:sp>
        <p:nvSpPr>
          <p:cNvPr id="3" name="Tijdelijke aanduiding voor inhoud 2"/>
          <p:cNvSpPr>
            <a:spLocks noGrp="1"/>
          </p:cNvSpPr>
          <p:nvPr>
            <p:ph idx="1"/>
          </p:nvPr>
        </p:nvSpPr>
        <p:spPr>
          <a:xfrm>
            <a:off x="1343472" y="2032741"/>
            <a:ext cx="5904656" cy="3985854"/>
          </a:xfrm>
        </p:spPr>
        <p:txBody>
          <a:bodyPr>
            <a:normAutofit lnSpcReduction="10000"/>
          </a:bodyPr>
          <a:lstStyle/>
          <a:p>
            <a:r>
              <a:rPr lang="nl-NL" sz="1200" b="1" dirty="0">
                <a:latin typeface="+mj-lt"/>
              </a:rPr>
              <a:t>THUAS</a:t>
            </a:r>
            <a:r>
              <a:rPr lang="nl-NL" sz="1200" b="1" dirty="0"/>
              <a:t>		</a:t>
            </a:r>
            <a:r>
              <a:rPr lang="nl-NL" sz="1200" dirty="0" err="1"/>
              <a:t>Years</a:t>
            </a:r>
            <a:r>
              <a:rPr lang="nl-NL" sz="1200" dirty="0"/>
              <a:t> 2 &amp; 3</a:t>
            </a:r>
          </a:p>
          <a:p>
            <a:endParaRPr lang="nl-NL" sz="1200" dirty="0"/>
          </a:p>
          <a:p>
            <a:r>
              <a:rPr lang="nl-NL" sz="1200" b="1" dirty="0">
                <a:latin typeface="+mj-lt"/>
              </a:rPr>
              <a:t>Partner</a:t>
            </a:r>
            <a:r>
              <a:rPr lang="nl-NL" sz="1200" b="1" dirty="0"/>
              <a:t>		</a:t>
            </a:r>
            <a:r>
              <a:rPr lang="en-US" sz="1200" dirty="0"/>
              <a:t>Queens College, NY</a:t>
            </a:r>
          </a:p>
          <a:p>
            <a:pPr marL="2800350" lvl="5" indent="-285750"/>
            <a:r>
              <a:rPr lang="en-US" sz="1200" dirty="0">
                <a:solidFill>
                  <a:schemeClr val="accent1"/>
                </a:solidFill>
              </a:rPr>
              <a:t>Statistics applied to business</a:t>
            </a:r>
            <a:br>
              <a:rPr lang="en-US" sz="1200" dirty="0">
                <a:solidFill>
                  <a:schemeClr val="accent1"/>
                </a:solidFill>
              </a:rPr>
            </a:br>
            <a:r>
              <a:rPr lang="en-US" sz="1200" dirty="0">
                <a:solidFill>
                  <a:schemeClr val="accent1"/>
                </a:solidFill>
              </a:rPr>
              <a:t>and economics</a:t>
            </a:r>
          </a:p>
          <a:p>
            <a:pPr marL="2800350" lvl="5" indent="-285750"/>
            <a:r>
              <a:rPr lang="en-US" sz="1200" dirty="0">
                <a:solidFill>
                  <a:schemeClr val="accent1"/>
                </a:solidFill>
              </a:rPr>
              <a:t>Year 2</a:t>
            </a:r>
          </a:p>
          <a:p>
            <a:endParaRPr lang="en-US" sz="1200" dirty="0"/>
          </a:p>
          <a:p>
            <a:r>
              <a:rPr lang="nl-NL" sz="1200" b="1" dirty="0">
                <a:latin typeface="+mj-lt"/>
              </a:rPr>
              <a:t>Digital means</a:t>
            </a:r>
            <a:r>
              <a:rPr lang="nl-NL" sz="1200" b="1" dirty="0"/>
              <a:t>	</a:t>
            </a:r>
            <a:r>
              <a:rPr lang="nl-NL" sz="1200" dirty="0"/>
              <a:t>WhatsApp and Skype</a:t>
            </a:r>
          </a:p>
          <a:p>
            <a:endParaRPr lang="nl-NL" sz="1200" b="1" dirty="0"/>
          </a:p>
          <a:p>
            <a:r>
              <a:rPr lang="nl-NL" sz="1200" b="1" dirty="0">
                <a:latin typeface="+mj-lt"/>
              </a:rPr>
              <a:t>Contact</a:t>
            </a:r>
            <a:r>
              <a:rPr lang="nl-NL" sz="1200" b="1" dirty="0"/>
              <a:t>	</a:t>
            </a:r>
            <a:r>
              <a:rPr lang="en-US" sz="1200" dirty="0"/>
              <a:t>Dominique </a:t>
            </a:r>
            <a:r>
              <a:rPr lang="en-US" sz="1200" dirty="0" err="1"/>
              <a:t>Darmon</a:t>
            </a:r>
            <a:endParaRPr lang="en-US" sz="1200" dirty="0"/>
          </a:p>
          <a:p>
            <a:r>
              <a:rPr lang="en-US" sz="1200" dirty="0"/>
              <a:t>		</a:t>
            </a:r>
            <a:r>
              <a:rPr lang="en-US" sz="1200" dirty="0" err="1"/>
              <a:t>d.darmon@hhs.nl</a:t>
            </a:r>
            <a:endParaRPr lang="nl-NL" sz="1200" b="1" dirty="0"/>
          </a:p>
        </p:txBody>
      </p:sp>
      <p:sp>
        <p:nvSpPr>
          <p:cNvPr id="4" name="Tijdelijke aanduiding voor voettekst 3"/>
          <p:cNvSpPr>
            <a:spLocks noGrp="1"/>
          </p:cNvSpPr>
          <p:nvPr>
            <p:ph type="ftr" sz="quarter" idx="3"/>
          </p:nvPr>
        </p:nvSpPr>
        <p:spPr>
          <a:xfrm>
            <a:off x="911424" y="6405099"/>
            <a:ext cx="4114800" cy="176395"/>
          </a:xfrm>
        </p:spPr>
        <p:txBody>
          <a:bodyPr/>
          <a:lstStyle/>
          <a:p>
            <a:pPr marL="12700" algn="l">
              <a:lnSpc>
                <a:spcPts val="1535"/>
              </a:lnSpc>
            </a:pPr>
            <a:r>
              <a:rPr lang="en-US" dirty="0"/>
              <a:t>COIL Projects at THUAS</a:t>
            </a:r>
          </a:p>
        </p:txBody>
      </p:sp>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22</a:t>
            </a:fld>
            <a:endParaRPr lang="en-GB" dirty="0"/>
          </a:p>
        </p:txBody>
      </p:sp>
      <p:sp>
        <p:nvSpPr>
          <p:cNvPr id="6" name="Tijdelijke aanduiding voor inhoud 2">
            <a:extLst>
              <a:ext uri="{FF2B5EF4-FFF2-40B4-BE49-F238E27FC236}">
                <a16:creationId xmlns:a16="http://schemas.microsoft.com/office/drawing/2014/main" id="{347A5212-062A-4069-823B-F6ED8CA45A7C}"/>
              </a:ext>
            </a:extLst>
          </p:cNvPr>
          <p:cNvSpPr txBox="1">
            <a:spLocks/>
          </p:cNvSpPr>
          <p:nvPr/>
        </p:nvSpPr>
        <p:spPr>
          <a:xfrm>
            <a:off x="7536160" y="1988840"/>
            <a:ext cx="3658156" cy="3985854"/>
          </a:xfrm>
          <a:prstGeom prst="rect">
            <a:avLst/>
          </a:prstGeom>
        </p:spPr>
        <p:txBody>
          <a:bodyPr vert="horz" lIns="91440" tIns="45720" rIns="91440" bIns="45720" rtlCol="0">
            <a:normAutofit/>
          </a:bodyPr>
          <a:lstStyle>
            <a:lvl1pPr marL="0" indent="0" algn="l" defTabSz="914400" rtl="0" eaLnBrk="1" latinLnBrk="0" hangingPunct="1">
              <a:lnSpc>
                <a:spcPct val="133000"/>
              </a:lnSpc>
              <a:spcBef>
                <a:spcPts val="0"/>
              </a:spcBef>
              <a:spcAft>
                <a:spcPts val="0"/>
              </a:spcAft>
              <a:buFont typeface="Arial" panose="020B0604020202020204" pitchFamily="34" charset="0"/>
              <a:buNone/>
              <a:defRPr sz="2000" kern="1200">
                <a:solidFill>
                  <a:schemeClr val="tx2"/>
                </a:solidFill>
                <a:latin typeface="+mn-lt"/>
                <a:ea typeface="+mn-ea"/>
                <a:cs typeface="Arial" panose="020B0604020202020204" pitchFamily="34" charset="0"/>
              </a:defRPr>
            </a:lvl1pPr>
            <a:lvl2pPr marL="261938" indent="-261938"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536575" indent="-27463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812800" indent="-2762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160463" indent="-25558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nl-NL" sz="1600" b="1" dirty="0">
                <a:latin typeface="+mj-lt"/>
              </a:rPr>
              <a:t>Short description</a:t>
            </a:r>
          </a:p>
          <a:p>
            <a:pPr algn="just">
              <a:lnSpc>
                <a:spcPct val="150000"/>
              </a:lnSpc>
            </a:pPr>
            <a:r>
              <a:rPr lang="en-US" sz="1200" dirty="0"/>
              <a:t>The students had to write a journalistic article on a global issue while the Queens’ students had to conduct research on that same issue, using statistics and interviews. They first had to do ice breakers such as videos to introduce themselves. Then it was up to them how often they wanted to meet to work on their case. </a:t>
            </a:r>
            <a:endParaRPr lang="nl-NL" dirty="0"/>
          </a:p>
        </p:txBody>
      </p:sp>
    </p:spTree>
    <p:extLst>
      <p:ext uri="{BB962C8B-B14F-4D97-AF65-F5344CB8AC3E}">
        <p14:creationId xmlns:p14="http://schemas.microsoft.com/office/powerpoint/2010/main" val="64101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5940" y="940404"/>
            <a:ext cx="7114540" cy="705834"/>
          </a:xfrm>
        </p:spPr>
        <p:txBody>
          <a:bodyPr/>
          <a:lstStyle/>
          <a:p>
            <a:r>
              <a:rPr lang="en-US" sz="2400" dirty="0"/>
              <a:t>Assignment for practical portfolio for Journalism and Media</a:t>
            </a:r>
            <a:r>
              <a:rPr lang="nl-NL" sz="2400" dirty="0"/>
              <a:t>	     (2)</a:t>
            </a:r>
          </a:p>
        </p:txBody>
      </p:sp>
      <p:sp>
        <p:nvSpPr>
          <p:cNvPr id="3" name="Tijdelijke aanduiding voor inhoud 2"/>
          <p:cNvSpPr>
            <a:spLocks noGrp="1"/>
          </p:cNvSpPr>
          <p:nvPr>
            <p:ph idx="1"/>
          </p:nvPr>
        </p:nvSpPr>
        <p:spPr>
          <a:xfrm>
            <a:off x="1919536" y="2070299"/>
            <a:ext cx="7114540" cy="3985854"/>
          </a:xfrm>
        </p:spPr>
        <p:txBody>
          <a:bodyPr>
            <a:normAutofit/>
          </a:bodyPr>
          <a:lstStyle/>
          <a:p>
            <a:r>
              <a:rPr lang="nl-NL" sz="1200" b="1" dirty="0">
                <a:latin typeface="+mj-lt"/>
              </a:rPr>
              <a:t>COIL course duration</a:t>
            </a:r>
          </a:p>
          <a:p>
            <a:r>
              <a:rPr lang="nl-NL" sz="1200" dirty="0"/>
              <a:t>6 weeks</a:t>
            </a:r>
          </a:p>
          <a:p>
            <a:pPr marL="285750" indent="-285750">
              <a:buFont typeface="Arial" panose="020B0604020202020204" pitchFamily="34" charset="0"/>
              <a:buChar char="•"/>
            </a:pPr>
            <a:endParaRPr lang="nl-NL" sz="1200" dirty="0"/>
          </a:p>
          <a:p>
            <a:r>
              <a:rPr lang="nl-NL" sz="1200" b="1" dirty="0">
                <a:latin typeface="+mj-lt"/>
              </a:rPr>
              <a:t>How long students work with each other?</a:t>
            </a:r>
          </a:p>
          <a:p>
            <a:r>
              <a:rPr lang="en-US" sz="1200" dirty="0"/>
              <a:t>It was up to them how often they wanted to meet to work on their case. Some spent more time than others.</a:t>
            </a:r>
          </a:p>
          <a:p>
            <a:endParaRPr lang="en-US" sz="1200" dirty="0"/>
          </a:p>
          <a:p>
            <a:r>
              <a:rPr lang="en-US" sz="1200" b="1" dirty="0">
                <a:latin typeface="+mj-lt"/>
              </a:rPr>
              <a:t>How many times students meet?</a:t>
            </a:r>
          </a:p>
          <a:p>
            <a:r>
              <a:rPr lang="en-US" sz="1200" dirty="0"/>
              <a:t>Some met more than others</a:t>
            </a:r>
          </a:p>
          <a:p>
            <a:endParaRPr lang="en-US" sz="1200" dirty="0"/>
          </a:p>
          <a:p>
            <a:r>
              <a:rPr lang="nl-NL" sz="1200" b="1" dirty="0">
                <a:latin typeface="+mj-lt"/>
              </a:rPr>
              <a:t>How do students meet?</a:t>
            </a:r>
          </a:p>
          <a:p>
            <a:r>
              <a:rPr lang="en-US" sz="1200" dirty="0"/>
              <a:t>WhatsApp and Skype</a:t>
            </a:r>
            <a:endParaRPr lang="nl-NL" sz="1200" dirty="0"/>
          </a:p>
        </p:txBody>
      </p:sp>
      <p:sp>
        <p:nvSpPr>
          <p:cNvPr id="4" name="Tijdelijke aanduiding voor voettekst 3"/>
          <p:cNvSpPr>
            <a:spLocks noGrp="1"/>
          </p:cNvSpPr>
          <p:nvPr>
            <p:ph type="ftr" sz="quarter" idx="3"/>
          </p:nvPr>
        </p:nvSpPr>
        <p:spPr>
          <a:xfrm>
            <a:off x="911424" y="6405099"/>
            <a:ext cx="4114800" cy="176395"/>
          </a:xfrm>
        </p:spPr>
        <p:txBody>
          <a:bodyPr/>
          <a:lstStyle/>
          <a:p>
            <a:pPr marL="12700" algn="l">
              <a:lnSpc>
                <a:spcPts val="1535"/>
              </a:lnSpc>
            </a:pPr>
            <a:r>
              <a:rPr lang="en-US" dirty="0"/>
              <a:t>COIL Projects at THUAS</a:t>
            </a:r>
          </a:p>
        </p:txBody>
      </p:sp>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23</a:t>
            </a:fld>
            <a:endParaRPr lang="en-GB" dirty="0"/>
          </a:p>
        </p:txBody>
      </p:sp>
      <p:sp>
        <p:nvSpPr>
          <p:cNvPr id="6" name="Tijdelijke aanduiding voor inhoud 2">
            <a:extLst>
              <a:ext uri="{FF2B5EF4-FFF2-40B4-BE49-F238E27FC236}">
                <a16:creationId xmlns:a16="http://schemas.microsoft.com/office/drawing/2014/main" id="{347A5212-062A-4069-823B-F6ED8CA45A7C}"/>
              </a:ext>
            </a:extLst>
          </p:cNvPr>
          <p:cNvSpPr txBox="1">
            <a:spLocks/>
          </p:cNvSpPr>
          <p:nvPr/>
        </p:nvSpPr>
        <p:spPr>
          <a:xfrm>
            <a:off x="7536160" y="1988840"/>
            <a:ext cx="3658156" cy="3985854"/>
          </a:xfrm>
          <a:prstGeom prst="rect">
            <a:avLst/>
          </a:prstGeom>
        </p:spPr>
        <p:txBody>
          <a:bodyPr vert="horz" lIns="91440" tIns="45720" rIns="91440" bIns="45720" rtlCol="0">
            <a:normAutofit/>
          </a:bodyPr>
          <a:lstStyle>
            <a:lvl1pPr marL="0" indent="0" algn="l" defTabSz="914400" rtl="0" eaLnBrk="1" latinLnBrk="0" hangingPunct="1">
              <a:lnSpc>
                <a:spcPct val="133000"/>
              </a:lnSpc>
              <a:spcBef>
                <a:spcPts val="0"/>
              </a:spcBef>
              <a:spcAft>
                <a:spcPts val="0"/>
              </a:spcAft>
              <a:buFont typeface="Arial" panose="020B0604020202020204" pitchFamily="34" charset="0"/>
              <a:buNone/>
              <a:defRPr sz="2000" kern="1200">
                <a:solidFill>
                  <a:schemeClr val="tx2"/>
                </a:solidFill>
                <a:latin typeface="+mn-lt"/>
                <a:ea typeface="+mn-ea"/>
                <a:cs typeface="Arial" panose="020B0604020202020204" pitchFamily="34" charset="0"/>
              </a:defRPr>
            </a:lvl1pPr>
            <a:lvl2pPr marL="261938" indent="-261938"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536575" indent="-27463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812800" indent="-2762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160463" indent="-25558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600" b="1" dirty="0"/>
          </a:p>
        </p:txBody>
      </p:sp>
    </p:spTree>
    <p:extLst>
      <p:ext uri="{BB962C8B-B14F-4D97-AF65-F5344CB8AC3E}">
        <p14:creationId xmlns:p14="http://schemas.microsoft.com/office/powerpoint/2010/main" val="272356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5940" y="940404"/>
            <a:ext cx="7114540" cy="705834"/>
          </a:xfrm>
        </p:spPr>
        <p:txBody>
          <a:bodyPr/>
          <a:lstStyle/>
          <a:p>
            <a:r>
              <a:rPr lang="en-US" sz="2400" dirty="0" err="1"/>
              <a:t>Duurzame</a:t>
            </a:r>
            <a:r>
              <a:rPr lang="en-US" sz="2400" dirty="0"/>
              <a:t> </a:t>
            </a:r>
            <a:r>
              <a:rPr lang="en-US" sz="2400" dirty="0" err="1"/>
              <a:t>wereld</a:t>
            </a:r>
            <a:r>
              <a:rPr lang="en-US" sz="2400" dirty="0"/>
              <a:t> - Intercultural Communication</a:t>
            </a:r>
            <a:r>
              <a:rPr lang="nl-NL" sz="2400" dirty="0"/>
              <a:t>	 (1)</a:t>
            </a:r>
          </a:p>
        </p:txBody>
      </p:sp>
      <p:sp>
        <p:nvSpPr>
          <p:cNvPr id="4" name="Tijdelijke aanduiding voor voettekst 3"/>
          <p:cNvSpPr>
            <a:spLocks noGrp="1"/>
          </p:cNvSpPr>
          <p:nvPr>
            <p:ph type="ftr" sz="quarter" idx="3"/>
          </p:nvPr>
        </p:nvSpPr>
        <p:spPr>
          <a:xfrm>
            <a:off x="911424" y="6405099"/>
            <a:ext cx="4114800" cy="176395"/>
          </a:xfrm>
        </p:spPr>
        <p:txBody>
          <a:bodyPr/>
          <a:lstStyle/>
          <a:p>
            <a:pPr marL="12700" algn="l">
              <a:lnSpc>
                <a:spcPts val="1535"/>
              </a:lnSpc>
            </a:pPr>
            <a:r>
              <a:rPr lang="en-US" dirty="0"/>
              <a:t>COIL Projects at THUAS</a:t>
            </a:r>
          </a:p>
        </p:txBody>
      </p:sp>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24</a:t>
            </a:fld>
            <a:endParaRPr lang="en-GB" dirty="0"/>
          </a:p>
        </p:txBody>
      </p:sp>
      <p:sp>
        <p:nvSpPr>
          <p:cNvPr id="6" name="Tijdelijke aanduiding voor inhoud 2">
            <a:extLst>
              <a:ext uri="{FF2B5EF4-FFF2-40B4-BE49-F238E27FC236}">
                <a16:creationId xmlns:a16="http://schemas.microsoft.com/office/drawing/2014/main" id="{347A5212-062A-4069-823B-F6ED8CA45A7C}"/>
              </a:ext>
            </a:extLst>
          </p:cNvPr>
          <p:cNvSpPr txBox="1">
            <a:spLocks/>
          </p:cNvSpPr>
          <p:nvPr/>
        </p:nvSpPr>
        <p:spPr>
          <a:xfrm>
            <a:off x="7536160" y="1988840"/>
            <a:ext cx="3658156" cy="3985854"/>
          </a:xfrm>
          <a:prstGeom prst="rect">
            <a:avLst/>
          </a:prstGeom>
        </p:spPr>
        <p:txBody>
          <a:bodyPr vert="horz" lIns="91440" tIns="45720" rIns="91440" bIns="45720" rtlCol="0">
            <a:normAutofit/>
          </a:bodyPr>
          <a:lstStyle>
            <a:lvl1pPr marL="0" indent="0" algn="l" defTabSz="914400" rtl="0" eaLnBrk="1" latinLnBrk="0" hangingPunct="1">
              <a:lnSpc>
                <a:spcPct val="133000"/>
              </a:lnSpc>
              <a:spcBef>
                <a:spcPts val="0"/>
              </a:spcBef>
              <a:spcAft>
                <a:spcPts val="0"/>
              </a:spcAft>
              <a:buFont typeface="Arial" panose="020B0604020202020204" pitchFamily="34" charset="0"/>
              <a:buNone/>
              <a:defRPr sz="2000" kern="1200">
                <a:solidFill>
                  <a:schemeClr val="tx2"/>
                </a:solidFill>
                <a:latin typeface="+mn-lt"/>
                <a:ea typeface="+mn-ea"/>
                <a:cs typeface="Arial" panose="020B0604020202020204" pitchFamily="34" charset="0"/>
              </a:defRPr>
            </a:lvl1pPr>
            <a:lvl2pPr marL="261938" indent="-261938"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536575" indent="-27463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812800" indent="-2762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160463" indent="-25558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b="1" dirty="0">
                <a:latin typeface="+mj-lt"/>
              </a:rPr>
              <a:t>Short description</a:t>
            </a:r>
          </a:p>
          <a:p>
            <a:pPr algn="just"/>
            <a:r>
              <a:rPr lang="en-US" sz="1200" dirty="0"/>
              <a:t>Students learn:</a:t>
            </a:r>
          </a:p>
          <a:p>
            <a:pPr marL="171450" indent="-171450" algn="just">
              <a:buFont typeface="Arial" panose="020B0604020202020204" pitchFamily="34" charset="0"/>
              <a:buChar char="•"/>
            </a:pPr>
            <a:r>
              <a:rPr lang="en-US" sz="1200" dirty="0"/>
              <a:t>how to make acquaintances with people from another culture (synchronous/asynchronous)</a:t>
            </a:r>
          </a:p>
          <a:p>
            <a:pPr marL="171450" indent="-171450" algn="just">
              <a:buFont typeface="Arial" panose="020B0604020202020204" pitchFamily="34" charset="0"/>
              <a:buChar char="•"/>
            </a:pPr>
            <a:r>
              <a:rPr lang="en-US" sz="1200" dirty="0"/>
              <a:t>how to start a dialogue </a:t>
            </a:r>
          </a:p>
          <a:p>
            <a:pPr marL="171450" indent="-171450" algn="just">
              <a:buFont typeface="Arial" panose="020B0604020202020204" pitchFamily="34" charset="0"/>
              <a:buChar char="•"/>
            </a:pPr>
            <a:r>
              <a:rPr lang="en-US" sz="1200" dirty="0"/>
              <a:t>how to communicate appropriately through e-mail, skype (and maybe other media)</a:t>
            </a:r>
          </a:p>
          <a:p>
            <a:pPr marL="171450" indent="-171450" algn="just">
              <a:buFont typeface="Arial" panose="020B0604020202020204" pitchFamily="34" charset="0"/>
              <a:buChar char="•"/>
            </a:pPr>
            <a:r>
              <a:rPr lang="en-US" sz="1200" dirty="0"/>
              <a:t>how to interview someone from another culture (about a topic of choice).</a:t>
            </a:r>
          </a:p>
          <a:p>
            <a:pPr marL="171450" indent="-171450" algn="just">
              <a:buFont typeface="Arial" panose="020B0604020202020204" pitchFamily="34" charset="0"/>
              <a:buChar char="•"/>
            </a:pPr>
            <a:r>
              <a:rPr lang="en-US" sz="1200" dirty="0"/>
              <a:t>how to seek and obtain help from someone from a different culture</a:t>
            </a:r>
          </a:p>
          <a:p>
            <a:pPr marL="171450" indent="-171450" algn="just">
              <a:buFont typeface="Arial" panose="020B0604020202020204" pitchFamily="34" charset="0"/>
              <a:buChar char="•"/>
            </a:pPr>
            <a:r>
              <a:rPr lang="en-US" sz="1200" dirty="0"/>
              <a:t>how to help others by providing own insights to someone from a different culture</a:t>
            </a:r>
          </a:p>
          <a:p>
            <a:pPr marL="171450" indent="-171450" algn="just">
              <a:buFont typeface="Arial" panose="020B0604020202020204" pitchFamily="34" charset="0"/>
              <a:buChar char="•"/>
            </a:pPr>
            <a:r>
              <a:rPr lang="en-US" sz="1200" dirty="0"/>
              <a:t>how to cooperate online on solving problems collaboratively. </a:t>
            </a:r>
            <a:endParaRPr lang="nl-NL" sz="1200" dirty="0"/>
          </a:p>
        </p:txBody>
      </p:sp>
      <p:sp>
        <p:nvSpPr>
          <p:cNvPr id="7" name="TextBox 6">
            <a:extLst>
              <a:ext uri="{FF2B5EF4-FFF2-40B4-BE49-F238E27FC236}">
                <a16:creationId xmlns:a16="http://schemas.microsoft.com/office/drawing/2014/main" id="{08E2E713-1CB4-AD48-AC9E-AB5AC9A80A2B}"/>
              </a:ext>
            </a:extLst>
          </p:cNvPr>
          <p:cNvSpPr txBox="1"/>
          <p:nvPr/>
        </p:nvSpPr>
        <p:spPr>
          <a:xfrm>
            <a:off x="1271464" y="2276872"/>
            <a:ext cx="6048672" cy="2862322"/>
          </a:xfrm>
          <a:prstGeom prst="rect">
            <a:avLst/>
          </a:prstGeom>
          <a:noFill/>
        </p:spPr>
        <p:txBody>
          <a:bodyPr wrap="square" rtlCol="0">
            <a:spAutoFit/>
          </a:bodyPr>
          <a:lstStyle/>
          <a:p>
            <a:r>
              <a:rPr lang="nl-NL" sz="1200" b="1" dirty="0">
                <a:solidFill>
                  <a:schemeClr val="tx2"/>
                </a:solidFill>
                <a:latin typeface="+mj-lt"/>
              </a:rPr>
              <a:t>THUAS</a:t>
            </a:r>
            <a:r>
              <a:rPr lang="nl-NL" sz="1200" b="1" dirty="0"/>
              <a:t>		</a:t>
            </a:r>
            <a:r>
              <a:rPr lang="nl-NL" sz="1200" dirty="0" err="1"/>
              <a:t>Year</a:t>
            </a:r>
            <a:r>
              <a:rPr lang="nl-NL" sz="1200" dirty="0"/>
              <a:t> 2</a:t>
            </a:r>
          </a:p>
          <a:p>
            <a:endParaRPr lang="nl-NL" sz="1200" dirty="0"/>
          </a:p>
          <a:p>
            <a:r>
              <a:rPr lang="nl-NL" sz="1200" b="1" dirty="0">
                <a:solidFill>
                  <a:schemeClr val="tx2"/>
                </a:solidFill>
                <a:latin typeface="+mj-lt"/>
              </a:rPr>
              <a:t>Partner</a:t>
            </a:r>
            <a:r>
              <a:rPr lang="nl-NL" sz="1200" b="1" dirty="0"/>
              <a:t>		</a:t>
            </a:r>
            <a:r>
              <a:rPr lang="en-US" sz="1200" dirty="0"/>
              <a:t>Yuan Ze University, Taiwan</a:t>
            </a:r>
          </a:p>
          <a:p>
            <a:pPr marL="2800350" lvl="5" indent="-285750"/>
            <a:r>
              <a:rPr lang="en-US" sz="1200" dirty="0">
                <a:solidFill>
                  <a:schemeClr val="accent1"/>
                </a:solidFill>
              </a:rPr>
              <a:t>Strategic Communication, Language and Culture</a:t>
            </a:r>
          </a:p>
          <a:p>
            <a:pPr marL="2800350" lvl="5" indent="-285750"/>
            <a:r>
              <a:rPr lang="en-US" sz="1200" dirty="0">
                <a:solidFill>
                  <a:schemeClr val="accent1"/>
                </a:solidFill>
              </a:rPr>
              <a:t>Year 1</a:t>
            </a:r>
          </a:p>
          <a:p>
            <a:r>
              <a:rPr lang="en-US" sz="1200" dirty="0"/>
              <a:t>		Coventry University, UK</a:t>
            </a:r>
          </a:p>
          <a:p>
            <a:pPr marL="2800350" lvl="5" indent="-285750"/>
            <a:r>
              <a:rPr lang="en-US" sz="1200" dirty="0">
                <a:solidFill>
                  <a:schemeClr val="accent1"/>
                </a:solidFill>
              </a:rPr>
              <a:t>Lifestyle Trends, Health and </a:t>
            </a:r>
            <a:r>
              <a:rPr lang="en-US" sz="1200" dirty="0" err="1">
                <a:solidFill>
                  <a:schemeClr val="accent1"/>
                </a:solidFill>
              </a:rPr>
              <a:t>Behaviour</a:t>
            </a:r>
            <a:r>
              <a:rPr lang="en-US" sz="1200" dirty="0">
                <a:solidFill>
                  <a:schemeClr val="accent1"/>
                </a:solidFill>
              </a:rPr>
              <a:t> Change</a:t>
            </a:r>
          </a:p>
          <a:p>
            <a:pPr marL="2800350" lvl="5" indent="-285750"/>
            <a:r>
              <a:rPr lang="en-US" sz="1200" dirty="0">
                <a:solidFill>
                  <a:schemeClr val="accent1"/>
                </a:solidFill>
              </a:rPr>
              <a:t>Promoting Healthy Communities</a:t>
            </a:r>
          </a:p>
          <a:p>
            <a:pPr marL="2800350" lvl="5" indent="-285750"/>
            <a:r>
              <a:rPr lang="en-US" sz="1200" dirty="0">
                <a:solidFill>
                  <a:schemeClr val="accent1"/>
                </a:solidFill>
              </a:rPr>
              <a:t>Year 2 &amp; 3</a:t>
            </a:r>
          </a:p>
          <a:p>
            <a:endParaRPr lang="en-US" sz="1200" dirty="0"/>
          </a:p>
          <a:p>
            <a:r>
              <a:rPr lang="nl-NL" sz="1200" b="1" dirty="0">
                <a:solidFill>
                  <a:schemeClr val="tx2"/>
                </a:solidFill>
                <a:latin typeface="+mj-lt"/>
              </a:rPr>
              <a:t>Digital means</a:t>
            </a:r>
            <a:r>
              <a:rPr lang="en-US" sz="1200" b="1" dirty="0"/>
              <a:t>	</a:t>
            </a:r>
            <a:r>
              <a:rPr lang="en-US" sz="1200" dirty="0"/>
              <a:t>E-mail, skype, MS teams, WhatsApp, FaceTime </a:t>
            </a:r>
          </a:p>
          <a:p>
            <a:endParaRPr lang="nl-NL" sz="1200" b="1" dirty="0"/>
          </a:p>
          <a:p>
            <a:r>
              <a:rPr lang="nl-NL" sz="1200" b="1" dirty="0">
                <a:solidFill>
                  <a:schemeClr val="tx2"/>
                </a:solidFill>
                <a:latin typeface="+mj-lt"/>
              </a:rPr>
              <a:t>Contact</a:t>
            </a:r>
            <a:r>
              <a:rPr lang="nl-NL" sz="1200" b="1" dirty="0"/>
              <a:t>		</a:t>
            </a:r>
            <a:r>
              <a:rPr lang="en-US" sz="1200" dirty="0"/>
              <a:t>Claudia </a:t>
            </a:r>
            <a:r>
              <a:rPr lang="en-US" sz="1200" dirty="0" err="1"/>
              <a:t>Diers</a:t>
            </a:r>
            <a:r>
              <a:rPr lang="en-US" sz="1200" dirty="0"/>
              <a:t> </a:t>
            </a:r>
            <a:r>
              <a:rPr lang="en-US" sz="1200" dirty="0" err="1"/>
              <a:t>Linke</a:t>
            </a:r>
            <a:endParaRPr lang="en-US" sz="1200" dirty="0"/>
          </a:p>
          <a:p>
            <a:r>
              <a:rPr lang="en-US" sz="1200" dirty="0"/>
              <a:t>		</a:t>
            </a:r>
            <a:r>
              <a:rPr lang="en-US" sz="1200" dirty="0" err="1"/>
              <a:t>c.t.diers-lienke@hhs.nl</a:t>
            </a:r>
            <a:endParaRPr lang="nl-NL" sz="1200" b="1" dirty="0"/>
          </a:p>
          <a:p>
            <a:pPr algn="ctr"/>
            <a:endParaRPr lang="en-NL" sz="1200" dirty="0">
              <a:solidFill>
                <a:srgbClr val="213343"/>
              </a:solidFill>
              <a:latin typeface="+mj-lt"/>
            </a:endParaRPr>
          </a:p>
        </p:txBody>
      </p:sp>
    </p:spTree>
    <p:extLst>
      <p:ext uri="{BB962C8B-B14F-4D97-AF65-F5344CB8AC3E}">
        <p14:creationId xmlns:p14="http://schemas.microsoft.com/office/powerpoint/2010/main" val="87415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5940" y="940404"/>
            <a:ext cx="7114540" cy="705834"/>
          </a:xfrm>
        </p:spPr>
        <p:txBody>
          <a:bodyPr/>
          <a:lstStyle/>
          <a:p>
            <a:r>
              <a:rPr lang="en-US" sz="2400" dirty="0" err="1"/>
              <a:t>Duurzame</a:t>
            </a:r>
            <a:r>
              <a:rPr lang="en-US" sz="2400" dirty="0"/>
              <a:t> </a:t>
            </a:r>
            <a:r>
              <a:rPr lang="en-US" sz="2400" dirty="0" err="1"/>
              <a:t>wereld</a:t>
            </a:r>
            <a:r>
              <a:rPr lang="en-US" sz="2400" dirty="0"/>
              <a:t> - Intercultural Communication</a:t>
            </a:r>
            <a:r>
              <a:rPr lang="nl-NL" sz="2400" dirty="0"/>
              <a:t>	 (2)</a:t>
            </a:r>
          </a:p>
        </p:txBody>
      </p:sp>
      <p:sp>
        <p:nvSpPr>
          <p:cNvPr id="3" name="Tijdelijke aanduiding voor inhoud 2"/>
          <p:cNvSpPr>
            <a:spLocks noGrp="1"/>
          </p:cNvSpPr>
          <p:nvPr>
            <p:ph idx="1"/>
          </p:nvPr>
        </p:nvSpPr>
        <p:spPr>
          <a:xfrm>
            <a:off x="1919536" y="2070299"/>
            <a:ext cx="7114540" cy="3985854"/>
          </a:xfrm>
        </p:spPr>
        <p:txBody>
          <a:bodyPr>
            <a:normAutofit/>
          </a:bodyPr>
          <a:lstStyle/>
          <a:p>
            <a:r>
              <a:rPr lang="nl-NL" sz="1200" b="1" dirty="0">
                <a:latin typeface="+mj-lt"/>
              </a:rPr>
              <a:t>Course </a:t>
            </a:r>
            <a:r>
              <a:rPr lang="nl-NL" sz="1200" b="1" dirty="0" err="1">
                <a:latin typeface="+mj-lt"/>
              </a:rPr>
              <a:t>duration</a:t>
            </a:r>
            <a:endParaRPr lang="nl-NL" sz="1200" b="1" dirty="0">
              <a:latin typeface="+mj-lt"/>
            </a:endParaRPr>
          </a:p>
          <a:p>
            <a:r>
              <a:rPr lang="nl-NL" sz="1200" dirty="0"/>
              <a:t>5 weeks</a:t>
            </a:r>
          </a:p>
          <a:p>
            <a:pPr marL="285750" indent="-285750">
              <a:buFont typeface="Arial" panose="020B0604020202020204" pitchFamily="34" charset="0"/>
              <a:buChar char="•"/>
            </a:pPr>
            <a:endParaRPr lang="nl-NL" sz="1200" dirty="0"/>
          </a:p>
          <a:p>
            <a:r>
              <a:rPr lang="nl-NL" sz="1200" b="1" dirty="0">
                <a:latin typeface="+mj-lt"/>
              </a:rPr>
              <a:t>How long students work with each other?</a:t>
            </a:r>
          </a:p>
          <a:p>
            <a:r>
              <a:rPr lang="en-US" sz="1200" dirty="0"/>
              <a:t>Unspecified</a:t>
            </a:r>
            <a:endParaRPr lang="nl-NL" sz="1200" dirty="0"/>
          </a:p>
          <a:p>
            <a:endParaRPr lang="en-US" sz="1200" b="1" dirty="0"/>
          </a:p>
          <a:p>
            <a:r>
              <a:rPr lang="en-US" sz="1200" b="1" dirty="0">
                <a:latin typeface="+mj-lt"/>
              </a:rPr>
              <a:t>How many times students meet?</a:t>
            </a:r>
          </a:p>
          <a:p>
            <a:r>
              <a:rPr lang="en-US" sz="1200" dirty="0"/>
              <a:t>Students meet at least 2 times per week online</a:t>
            </a:r>
          </a:p>
          <a:p>
            <a:endParaRPr lang="en-US" sz="1200" dirty="0"/>
          </a:p>
          <a:p>
            <a:r>
              <a:rPr lang="nl-NL" sz="1200" b="1" dirty="0">
                <a:latin typeface="+mj-lt"/>
              </a:rPr>
              <a:t>How do students meet?</a:t>
            </a:r>
          </a:p>
          <a:p>
            <a:r>
              <a:rPr lang="en-US" sz="1200" dirty="0"/>
              <a:t>This is both asynchronous (in their own time, student-driven, in small teams, using a channel or medium (like e-mail, skype, MS teams, WhatsApp, FaceTime or other apps of their own choice) and synchronous (during class, teacher-driven, through MS Teams).</a:t>
            </a:r>
            <a:endParaRPr lang="nl-NL" sz="1200" dirty="0"/>
          </a:p>
        </p:txBody>
      </p:sp>
      <p:sp>
        <p:nvSpPr>
          <p:cNvPr id="4" name="Tijdelijke aanduiding voor voettekst 3"/>
          <p:cNvSpPr>
            <a:spLocks noGrp="1"/>
          </p:cNvSpPr>
          <p:nvPr>
            <p:ph type="ftr" sz="quarter" idx="3"/>
          </p:nvPr>
        </p:nvSpPr>
        <p:spPr>
          <a:xfrm>
            <a:off x="911424" y="6405099"/>
            <a:ext cx="4114800" cy="176395"/>
          </a:xfrm>
        </p:spPr>
        <p:txBody>
          <a:bodyPr/>
          <a:lstStyle/>
          <a:p>
            <a:pPr marL="12700" algn="l">
              <a:lnSpc>
                <a:spcPts val="1535"/>
              </a:lnSpc>
            </a:pPr>
            <a:r>
              <a:rPr lang="en-US" dirty="0"/>
              <a:t>COIL Projects at THUAS</a:t>
            </a:r>
          </a:p>
        </p:txBody>
      </p:sp>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25</a:t>
            </a:fld>
            <a:endParaRPr lang="en-GB" dirty="0"/>
          </a:p>
        </p:txBody>
      </p:sp>
      <p:sp>
        <p:nvSpPr>
          <p:cNvPr id="6" name="Tijdelijke aanduiding voor inhoud 2">
            <a:extLst>
              <a:ext uri="{FF2B5EF4-FFF2-40B4-BE49-F238E27FC236}">
                <a16:creationId xmlns:a16="http://schemas.microsoft.com/office/drawing/2014/main" id="{347A5212-062A-4069-823B-F6ED8CA45A7C}"/>
              </a:ext>
            </a:extLst>
          </p:cNvPr>
          <p:cNvSpPr txBox="1">
            <a:spLocks/>
          </p:cNvSpPr>
          <p:nvPr/>
        </p:nvSpPr>
        <p:spPr>
          <a:xfrm>
            <a:off x="7536160" y="1988840"/>
            <a:ext cx="3658156" cy="3985854"/>
          </a:xfrm>
          <a:prstGeom prst="rect">
            <a:avLst/>
          </a:prstGeom>
        </p:spPr>
        <p:txBody>
          <a:bodyPr vert="horz" lIns="91440" tIns="45720" rIns="91440" bIns="45720" rtlCol="0">
            <a:normAutofit/>
          </a:bodyPr>
          <a:lstStyle>
            <a:lvl1pPr marL="0" indent="0" algn="l" defTabSz="914400" rtl="0" eaLnBrk="1" latinLnBrk="0" hangingPunct="1">
              <a:lnSpc>
                <a:spcPct val="133000"/>
              </a:lnSpc>
              <a:spcBef>
                <a:spcPts val="0"/>
              </a:spcBef>
              <a:spcAft>
                <a:spcPts val="0"/>
              </a:spcAft>
              <a:buFont typeface="Arial" panose="020B0604020202020204" pitchFamily="34" charset="0"/>
              <a:buNone/>
              <a:defRPr sz="2000" kern="1200">
                <a:solidFill>
                  <a:schemeClr val="tx2"/>
                </a:solidFill>
                <a:latin typeface="+mn-lt"/>
                <a:ea typeface="+mn-ea"/>
                <a:cs typeface="Arial" panose="020B0604020202020204" pitchFamily="34" charset="0"/>
              </a:defRPr>
            </a:lvl1pPr>
            <a:lvl2pPr marL="261938" indent="-261938"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536575" indent="-27463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812800" indent="-2762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160463" indent="-25558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600" b="1" dirty="0"/>
          </a:p>
        </p:txBody>
      </p:sp>
    </p:spTree>
    <p:extLst>
      <p:ext uri="{BB962C8B-B14F-4D97-AF65-F5344CB8AC3E}">
        <p14:creationId xmlns:p14="http://schemas.microsoft.com/office/powerpoint/2010/main" val="191364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74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7BD148-7491-4D76-AD3C-2415BB33A2AD}"/>
              </a:ext>
            </a:extLst>
          </p:cNvPr>
          <p:cNvSpPr>
            <a:spLocks noGrp="1"/>
          </p:cNvSpPr>
          <p:nvPr>
            <p:ph type="title"/>
          </p:nvPr>
        </p:nvSpPr>
        <p:spPr/>
        <p:txBody>
          <a:bodyPr/>
          <a:lstStyle/>
          <a:p>
            <a:r>
              <a:rPr lang="en-US" dirty="0"/>
              <a:t>Slide of contents</a:t>
            </a:r>
            <a:endParaRPr lang="en-150" dirty="0"/>
          </a:p>
        </p:txBody>
      </p:sp>
      <p:sp>
        <p:nvSpPr>
          <p:cNvPr id="5" name="Content Placeholder 4">
            <a:extLst>
              <a:ext uri="{FF2B5EF4-FFF2-40B4-BE49-F238E27FC236}">
                <a16:creationId xmlns:a16="http://schemas.microsoft.com/office/drawing/2014/main" id="{D6C6BBD0-EB3E-442B-BD64-3FD146E1E61A}"/>
              </a:ext>
            </a:extLst>
          </p:cNvPr>
          <p:cNvSpPr>
            <a:spLocks noGrp="1"/>
          </p:cNvSpPr>
          <p:nvPr>
            <p:ph idx="1"/>
          </p:nvPr>
        </p:nvSpPr>
        <p:spPr>
          <a:xfrm>
            <a:off x="1343472" y="2276872"/>
            <a:ext cx="8197008" cy="3312368"/>
          </a:xfrm>
        </p:spPr>
        <p:txBody>
          <a:bodyPr/>
          <a:lstStyle/>
          <a:p>
            <a:pPr marL="342900" indent="-342900">
              <a:lnSpc>
                <a:spcPct val="150000"/>
              </a:lnSpc>
              <a:buFont typeface="Arial" panose="020B0604020202020204" pitchFamily="34" charset="0"/>
              <a:buChar char="•"/>
            </a:pPr>
            <a:r>
              <a:rPr lang="en-US" dirty="0"/>
              <a:t>Slide 5: 		Key COIL Messages</a:t>
            </a:r>
          </a:p>
          <a:p>
            <a:pPr marL="342900" indent="-342900">
              <a:lnSpc>
                <a:spcPct val="150000"/>
              </a:lnSpc>
              <a:buFont typeface="Arial" panose="020B0604020202020204" pitchFamily="34" charset="0"/>
              <a:buChar char="•"/>
            </a:pPr>
            <a:r>
              <a:rPr lang="en-US" dirty="0">
                <a:solidFill>
                  <a:schemeClr val="accent1"/>
                </a:solidFill>
              </a:rPr>
              <a:t>Slides 7-9: 		COIL projects of European Studies</a:t>
            </a:r>
          </a:p>
          <a:p>
            <a:pPr marL="342900" indent="-342900">
              <a:lnSpc>
                <a:spcPct val="150000"/>
              </a:lnSpc>
              <a:buFont typeface="Arial" panose="020B0604020202020204" pitchFamily="34" charset="0"/>
              <a:buChar char="•"/>
            </a:pPr>
            <a:r>
              <a:rPr lang="en-US" dirty="0"/>
              <a:t>Slides 10-19: 	COIL projects of Nutrition and Dietetics</a:t>
            </a:r>
          </a:p>
          <a:p>
            <a:pPr marL="342900" indent="-342900">
              <a:lnSpc>
                <a:spcPct val="150000"/>
              </a:lnSpc>
              <a:buFont typeface="Arial" panose="020B0604020202020204" pitchFamily="34" charset="0"/>
              <a:buChar char="•"/>
            </a:pPr>
            <a:r>
              <a:rPr lang="en-US" dirty="0">
                <a:solidFill>
                  <a:schemeClr val="accent1"/>
                </a:solidFill>
              </a:rPr>
              <a:t>Slides 20-21: 	COIL project of Sports Management</a:t>
            </a:r>
          </a:p>
          <a:p>
            <a:pPr marL="342900" indent="-342900">
              <a:lnSpc>
                <a:spcPct val="150000"/>
              </a:lnSpc>
              <a:buFont typeface="Arial" panose="020B0604020202020204" pitchFamily="34" charset="0"/>
              <a:buChar char="•"/>
            </a:pPr>
            <a:r>
              <a:rPr lang="en-US" dirty="0"/>
              <a:t>Slides 22-23: 	COIL project of minor Journalism &amp; Media</a:t>
            </a:r>
          </a:p>
          <a:p>
            <a:pPr marL="342900" indent="-342900">
              <a:lnSpc>
                <a:spcPct val="150000"/>
              </a:lnSpc>
              <a:buFont typeface="Arial" panose="020B0604020202020204" pitchFamily="34" charset="0"/>
              <a:buChar char="•"/>
            </a:pPr>
            <a:r>
              <a:rPr lang="en-US" dirty="0">
                <a:solidFill>
                  <a:schemeClr val="accent1"/>
                </a:solidFill>
              </a:rPr>
              <a:t>Slides 24-25: 	COIL project of </a:t>
            </a:r>
            <a:r>
              <a:rPr lang="en-US" dirty="0" err="1">
                <a:solidFill>
                  <a:schemeClr val="accent1"/>
                </a:solidFill>
              </a:rPr>
              <a:t>Communicatie</a:t>
            </a:r>
            <a:r>
              <a:rPr lang="en-US" dirty="0">
                <a:solidFill>
                  <a:schemeClr val="accent1"/>
                </a:solidFill>
              </a:rPr>
              <a:t> (Dutch)</a:t>
            </a:r>
            <a:endParaRPr lang="en-150" dirty="0">
              <a:solidFill>
                <a:schemeClr val="accent1"/>
              </a:solidFill>
            </a:endParaRPr>
          </a:p>
        </p:txBody>
      </p:sp>
    </p:spTree>
    <p:extLst>
      <p:ext uri="{BB962C8B-B14F-4D97-AF65-F5344CB8AC3E}">
        <p14:creationId xmlns:p14="http://schemas.microsoft.com/office/powerpoint/2010/main" val="141193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Tijdelijke aanduiding voor afbeelding 6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96" b="7796"/>
          <a:stretch>
            <a:fillRect/>
          </a:stretch>
        </p:blipFill>
        <p:spPr/>
      </p:pic>
      <p:sp>
        <p:nvSpPr>
          <p:cNvPr id="3" name="Titel 2"/>
          <p:cNvSpPr>
            <a:spLocks noGrp="1"/>
          </p:cNvSpPr>
          <p:nvPr>
            <p:ph type="title"/>
          </p:nvPr>
        </p:nvSpPr>
        <p:spPr/>
        <p:txBody>
          <a:bodyPr/>
          <a:lstStyle/>
          <a:p>
            <a:r>
              <a:rPr lang="en-US" dirty="0"/>
              <a:t>About</a:t>
            </a:r>
            <a:r>
              <a:rPr lang="hu-HU" dirty="0"/>
              <a:t> COIL</a:t>
            </a:r>
            <a:r>
              <a:rPr lang="en-US" dirty="0"/>
              <a:t> </a:t>
            </a:r>
            <a:endParaRPr lang="nl-NL" dirty="0"/>
          </a:p>
        </p:txBody>
      </p:sp>
      <p:sp>
        <p:nvSpPr>
          <p:cNvPr id="5" name="Tijdelijke aanduiding voor tekst 4"/>
          <p:cNvSpPr>
            <a:spLocks noGrp="1"/>
          </p:cNvSpPr>
          <p:nvPr>
            <p:ph type="body" sz="quarter" idx="11"/>
          </p:nvPr>
        </p:nvSpPr>
        <p:spPr/>
        <p:txBody>
          <a:bodyPr/>
          <a:lstStyle/>
          <a:p>
            <a:endParaRPr lang="nl-NL"/>
          </a:p>
        </p:txBody>
      </p:sp>
      <p:sp>
        <p:nvSpPr>
          <p:cNvPr id="4" name="Tijdelijke aanduiding voor tekst 3"/>
          <p:cNvSpPr>
            <a:spLocks noGrp="1"/>
          </p:cNvSpPr>
          <p:nvPr>
            <p:ph type="body" idx="1"/>
          </p:nvPr>
        </p:nvSpPr>
        <p:spPr/>
        <p:txBody>
          <a:bodyPr/>
          <a:lstStyle/>
          <a:p>
            <a:r>
              <a:rPr lang="hu-HU" dirty="0"/>
              <a:t>1</a:t>
            </a:r>
            <a:endParaRPr lang="nl-NL" dirty="0"/>
          </a:p>
        </p:txBody>
      </p:sp>
      <p:sp>
        <p:nvSpPr>
          <p:cNvPr id="8" name="Tijdelijke aanduiding voor tekst 7"/>
          <p:cNvSpPr>
            <a:spLocks noGrp="1"/>
          </p:cNvSpPr>
          <p:nvPr>
            <p:ph type="body" idx="15"/>
          </p:nvPr>
        </p:nvSpPr>
        <p:spPr/>
        <p:txBody>
          <a:bodyPr/>
          <a:lstStyle/>
          <a:p>
            <a:endParaRPr lang="nl-NL"/>
          </a:p>
        </p:txBody>
      </p:sp>
    </p:spTree>
    <p:extLst>
      <p:ext uri="{BB962C8B-B14F-4D97-AF65-F5344CB8AC3E}">
        <p14:creationId xmlns:p14="http://schemas.microsoft.com/office/powerpoint/2010/main" val="392976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5940" y="1217403"/>
            <a:ext cx="7114540" cy="428835"/>
          </a:xfrm>
        </p:spPr>
        <p:txBody>
          <a:bodyPr/>
          <a:lstStyle/>
          <a:p>
            <a:r>
              <a:rPr lang="nl-NL" dirty="0"/>
              <a:t>Key COIL Messages</a:t>
            </a:r>
          </a:p>
        </p:txBody>
      </p:sp>
      <p:sp>
        <p:nvSpPr>
          <p:cNvPr id="3" name="Tijdelijke aanduiding voor inhoud 2"/>
          <p:cNvSpPr>
            <a:spLocks noGrp="1"/>
          </p:cNvSpPr>
          <p:nvPr>
            <p:ph idx="1"/>
          </p:nvPr>
        </p:nvSpPr>
        <p:spPr>
          <a:xfrm>
            <a:off x="2425940" y="2070299"/>
            <a:ext cx="7114540" cy="3570298"/>
          </a:xfrm>
        </p:spPr>
        <p:txBody>
          <a:bodyPr>
            <a:normAutofit lnSpcReduction="10000"/>
          </a:bodyPr>
          <a:lstStyle/>
          <a:p>
            <a:pPr marL="342900" indent="-342900">
              <a:lnSpc>
                <a:spcPct val="110000"/>
              </a:lnSpc>
              <a:buFont typeface="+mj-lt"/>
              <a:buAutoNum type="arabicPeriod"/>
            </a:pPr>
            <a:r>
              <a:rPr lang="en-US" sz="1800" dirty="0">
                <a:latin typeface="+mj-lt"/>
              </a:rPr>
              <a:t>COIL</a:t>
            </a:r>
            <a:r>
              <a:rPr lang="en-US" sz="1800" dirty="0"/>
              <a:t> is an inclusive and sustainable way for all our students to develop key 21st century skills and international competencies by connecting and collaborating with other students worldwide</a:t>
            </a:r>
            <a:br>
              <a:rPr lang="en-US" sz="1800" dirty="0"/>
            </a:br>
            <a:endParaRPr lang="en-US" sz="1800" dirty="0"/>
          </a:p>
          <a:p>
            <a:pPr marL="342900" indent="-342900">
              <a:lnSpc>
                <a:spcPct val="110000"/>
              </a:lnSpc>
              <a:buFont typeface="+mj-lt"/>
              <a:buAutoNum type="arabicPeriod"/>
            </a:pPr>
            <a:r>
              <a:rPr lang="en-US" sz="1800" dirty="0">
                <a:latin typeface="+mj-lt"/>
              </a:rPr>
              <a:t>COIL</a:t>
            </a:r>
            <a:r>
              <a:rPr lang="en-US" sz="1800" dirty="0"/>
              <a:t> is student-driven and designed to solve problems together</a:t>
            </a:r>
            <a:br>
              <a:rPr lang="en-US" sz="1800" dirty="0"/>
            </a:br>
            <a:r>
              <a:rPr lang="en-US" sz="1800" dirty="0"/>
              <a:t> </a:t>
            </a:r>
          </a:p>
          <a:p>
            <a:pPr marL="342900" indent="-342900">
              <a:lnSpc>
                <a:spcPct val="110000"/>
              </a:lnSpc>
              <a:buFont typeface="+mj-lt"/>
              <a:buAutoNum type="arabicPeriod"/>
            </a:pPr>
            <a:r>
              <a:rPr lang="en-US" sz="1800" dirty="0">
                <a:latin typeface="+mj-lt"/>
              </a:rPr>
              <a:t>COIL</a:t>
            </a:r>
            <a:r>
              <a:rPr lang="en-US" sz="1800" dirty="0"/>
              <a:t> can be interdisciplinary</a:t>
            </a:r>
            <a:br>
              <a:rPr lang="en-US" sz="1800" dirty="0"/>
            </a:br>
            <a:endParaRPr lang="en-US" sz="1800" dirty="0"/>
          </a:p>
          <a:p>
            <a:pPr marL="342900" indent="-342900">
              <a:lnSpc>
                <a:spcPct val="110000"/>
              </a:lnSpc>
              <a:buFont typeface="+mj-lt"/>
              <a:buAutoNum type="arabicPeriod"/>
            </a:pPr>
            <a:r>
              <a:rPr lang="en-US" sz="1800" dirty="0">
                <a:latin typeface="+mj-lt"/>
              </a:rPr>
              <a:t>COIL</a:t>
            </a:r>
            <a:r>
              <a:rPr lang="en-US" sz="1800" dirty="0"/>
              <a:t> is a great method to make students collaborate internationally online in a meaningful way in order to gain intercultural competences </a:t>
            </a:r>
            <a:endParaRPr lang="nl-NL" sz="1800" dirty="0"/>
          </a:p>
        </p:txBody>
      </p:sp>
      <p:sp>
        <p:nvSpPr>
          <p:cNvPr id="4" name="Tijdelijke aanduiding voor voettekst 3"/>
          <p:cNvSpPr>
            <a:spLocks noGrp="1"/>
          </p:cNvSpPr>
          <p:nvPr>
            <p:ph type="ftr" sz="quarter" idx="3"/>
          </p:nvPr>
        </p:nvSpPr>
        <p:spPr>
          <a:xfrm>
            <a:off x="911424" y="6405099"/>
            <a:ext cx="4114800" cy="176395"/>
          </a:xfrm>
        </p:spPr>
        <p:txBody>
          <a:bodyPr/>
          <a:lstStyle/>
          <a:p>
            <a:pPr marL="12700" algn="l">
              <a:lnSpc>
                <a:spcPts val="1535"/>
              </a:lnSpc>
            </a:pPr>
            <a:r>
              <a:rPr lang="en-US" dirty="0"/>
              <a:t>COIL Projects at THUAS</a:t>
            </a:r>
          </a:p>
        </p:txBody>
      </p:sp>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5</a:t>
            </a:fld>
            <a:endParaRPr lang="en-GB" dirty="0"/>
          </a:p>
        </p:txBody>
      </p:sp>
    </p:spTree>
    <p:extLst>
      <p:ext uri="{BB962C8B-B14F-4D97-AF65-F5344CB8AC3E}">
        <p14:creationId xmlns:p14="http://schemas.microsoft.com/office/powerpoint/2010/main" val="426345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Tijdelijke aanduiding voor afbeelding 6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96" b="7796"/>
          <a:stretch>
            <a:fillRect/>
          </a:stretch>
        </p:blipFill>
        <p:spPr/>
      </p:pic>
      <p:sp>
        <p:nvSpPr>
          <p:cNvPr id="3" name="Titel 2"/>
          <p:cNvSpPr>
            <a:spLocks noGrp="1"/>
          </p:cNvSpPr>
          <p:nvPr>
            <p:ph type="title"/>
          </p:nvPr>
        </p:nvSpPr>
        <p:spPr/>
        <p:txBody>
          <a:bodyPr/>
          <a:lstStyle/>
          <a:p>
            <a:r>
              <a:rPr lang="en-US" dirty="0"/>
              <a:t>Coil projects at Thuas</a:t>
            </a:r>
            <a:endParaRPr lang="nl-NL" dirty="0"/>
          </a:p>
        </p:txBody>
      </p:sp>
      <p:sp>
        <p:nvSpPr>
          <p:cNvPr id="5" name="Tijdelijke aanduiding voor tekst 4"/>
          <p:cNvSpPr>
            <a:spLocks noGrp="1"/>
          </p:cNvSpPr>
          <p:nvPr>
            <p:ph type="body" sz="quarter" idx="11"/>
          </p:nvPr>
        </p:nvSpPr>
        <p:spPr/>
        <p:txBody>
          <a:bodyPr/>
          <a:lstStyle/>
          <a:p>
            <a:endParaRPr lang="nl-NL"/>
          </a:p>
        </p:txBody>
      </p:sp>
      <p:sp>
        <p:nvSpPr>
          <p:cNvPr id="4" name="Tijdelijke aanduiding voor tekst 3"/>
          <p:cNvSpPr>
            <a:spLocks noGrp="1"/>
          </p:cNvSpPr>
          <p:nvPr>
            <p:ph type="body" idx="1"/>
          </p:nvPr>
        </p:nvSpPr>
        <p:spPr/>
        <p:txBody>
          <a:bodyPr/>
          <a:lstStyle/>
          <a:p>
            <a:r>
              <a:rPr lang="en-US" dirty="0"/>
              <a:t>2</a:t>
            </a:r>
            <a:endParaRPr lang="nl-NL" dirty="0"/>
          </a:p>
        </p:txBody>
      </p:sp>
      <p:sp>
        <p:nvSpPr>
          <p:cNvPr id="8" name="Tijdelijke aanduiding voor tekst 7"/>
          <p:cNvSpPr>
            <a:spLocks noGrp="1"/>
          </p:cNvSpPr>
          <p:nvPr>
            <p:ph type="body" idx="15"/>
          </p:nvPr>
        </p:nvSpPr>
        <p:spPr/>
        <p:txBody>
          <a:bodyPr/>
          <a:lstStyle/>
          <a:p>
            <a:endParaRPr lang="nl-NL"/>
          </a:p>
        </p:txBody>
      </p:sp>
    </p:spTree>
    <p:extLst>
      <p:ext uri="{BB962C8B-B14F-4D97-AF65-F5344CB8AC3E}">
        <p14:creationId xmlns:p14="http://schemas.microsoft.com/office/powerpoint/2010/main" val="409354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26484" y="1304386"/>
            <a:ext cx="9210076" cy="373436"/>
          </a:xfrm>
        </p:spPr>
        <p:txBody>
          <a:bodyPr/>
          <a:lstStyle/>
          <a:p>
            <a:r>
              <a:rPr lang="nl-NL" sz="2400" dirty="0"/>
              <a:t>European Studies – Minor International </a:t>
            </a:r>
            <a:r>
              <a:rPr lang="nl-NL" sz="2400" dirty="0" err="1"/>
              <a:t>Law</a:t>
            </a:r>
            <a:r>
              <a:rPr lang="nl-NL" sz="2400" dirty="0"/>
              <a:t> (1)</a:t>
            </a:r>
          </a:p>
        </p:txBody>
      </p:sp>
      <p:sp>
        <p:nvSpPr>
          <p:cNvPr id="3" name="Tijdelijke aanduiding voor inhoud 2"/>
          <p:cNvSpPr>
            <a:spLocks noGrp="1"/>
          </p:cNvSpPr>
          <p:nvPr>
            <p:ph idx="1"/>
          </p:nvPr>
        </p:nvSpPr>
        <p:spPr>
          <a:xfrm>
            <a:off x="1919536" y="2070299"/>
            <a:ext cx="7114540" cy="3985854"/>
          </a:xfrm>
        </p:spPr>
        <p:txBody>
          <a:bodyPr>
            <a:normAutofit/>
          </a:bodyPr>
          <a:lstStyle/>
          <a:p>
            <a:r>
              <a:rPr lang="nl-NL" sz="1200" b="1" dirty="0">
                <a:latin typeface="+mj-lt"/>
              </a:rPr>
              <a:t>THUAS</a:t>
            </a:r>
            <a:r>
              <a:rPr lang="nl-NL" sz="1200" b="1" dirty="0"/>
              <a:t>		</a:t>
            </a:r>
            <a:r>
              <a:rPr lang="nl-NL" sz="1200" dirty="0" err="1"/>
              <a:t>Years</a:t>
            </a:r>
            <a:r>
              <a:rPr lang="nl-NL" sz="1200" dirty="0"/>
              <a:t> 3 &amp; 4</a:t>
            </a:r>
          </a:p>
          <a:p>
            <a:endParaRPr lang="nl-NL" sz="1200" dirty="0"/>
          </a:p>
          <a:p>
            <a:r>
              <a:rPr lang="nl-NL" sz="1200" b="1" dirty="0">
                <a:latin typeface="+mj-lt"/>
              </a:rPr>
              <a:t>Partners	</a:t>
            </a:r>
            <a:r>
              <a:rPr lang="nl-NL" sz="1200" b="1" dirty="0"/>
              <a:t>	</a:t>
            </a:r>
            <a:r>
              <a:rPr lang="en-US" sz="1200" dirty="0"/>
              <a:t>HOSTOS  Community College</a:t>
            </a:r>
          </a:p>
          <a:p>
            <a:pPr lvl="5"/>
            <a:r>
              <a:rPr lang="en-US" sz="1200" dirty="0"/>
              <a:t>Various </a:t>
            </a:r>
            <a:r>
              <a:rPr lang="en-US" sz="1200" dirty="0" err="1"/>
              <a:t>programmes</a:t>
            </a:r>
            <a:endParaRPr lang="en-US" sz="1200" dirty="0"/>
          </a:p>
          <a:p>
            <a:pPr lvl="5"/>
            <a:r>
              <a:rPr lang="en-US" sz="1200" dirty="0"/>
              <a:t>Various years</a:t>
            </a:r>
          </a:p>
          <a:p>
            <a:pPr marL="2286000" lvl="5" indent="0">
              <a:buNone/>
            </a:pPr>
            <a:endParaRPr lang="en-US" sz="1200" dirty="0"/>
          </a:p>
          <a:p>
            <a:r>
              <a:rPr lang="nl-NL" sz="1200" b="1" dirty="0">
                <a:latin typeface="+mj-lt"/>
              </a:rPr>
              <a:t>Digital means</a:t>
            </a:r>
            <a:r>
              <a:rPr lang="nl-NL" sz="1200" b="1" dirty="0"/>
              <a:t>	</a:t>
            </a:r>
            <a:r>
              <a:rPr lang="nl-NL" sz="1200" dirty="0" err="1"/>
              <a:t>Padlet</a:t>
            </a:r>
            <a:endParaRPr lang="nl-NL" sz="1200" dirty="0"/>
          </a:p>
          <a:p>
            <a:endParaRPr lang="nl-NL" sz="1200" b="1" dirty="0"/>
          </a:p>
          <a:p>
            <a:r>
              <a:rPr lang="nl-NL" sz="1200" b="1" dirty="0">
                <a:latin typeface="+mj-lt"/>
              </a:rPr>
              <a:t>Contact	</a:t>
            </a:r>
            <a:r>
              <a:rPr lang="nl-NL" sz="1200" b="1" dirty="0"/>
              <a:t>	</a:t>
            </a:r>
            <a:r>
              <a:rPr lang="en-US" sz="1200" dirty="0"/>
              <a:t>Isabel </a:t>
            </a:r>
            <a:r>
              <a:rPr lang="en-US" sz="1200" dirty="0" err="1"/>
              <a:t>Düsterhöft</a:t>
            </a:r>
            <a:endParaRPr lang="en-US" sz="1200" dirty="0"/>
          </a:p>
          <a:p>
            <a:r>
              <a:rPr lang="en-US" sz="1200" dirty="0"/>
              <a:t>		</a:t>
            </a:r>
            <a:r>
              <a:rPr lang="en-US" sz="1200" dirty="0" err="1"/>
              <a:t>i.k.dusterhoft@hhs.nl</a:t>
            </a:r>
            <a:endParaRPr lang="en-US" sz="1200" dirty="0"/>
          </a:p>
          <a:p>
            <a:endParaRPr lang="nl-NL" b="1" dirty="0"/>
          </a:p>
        </p:txBody>
      </p:sp>
      <p:sp>
        <p:nvSpPr>
          <p:cNvPr id="4" name="Tijdelijke aanduiding voor voettekst 3"/>
          <p:cNvSpPr>
            <a:spLocks noGrp="1"/>
          </p:cNvSpPr>
          <p:nvPr>
            <p:ph type="ftr" sz="quarter" idx="3"/>
          </p:nvPr>
        </p:nvSpPr>
        <p:spPr>
          <a:xfrm>
            <a:off x="911424" y="6405099"/>
            <a:ext cx="4114800" cy="176395"/>
          </a:xfrm>
        </p:spPr>
        <p:txBody>
          <a:bodyPr/>
          <a:lstStyle/>
          <a:p>
            <a:pPr marL="12700" algn="l">
              <a:lnSpc>
                <a:spcPts val="1535"/>
              </a:lnSpc>
            </a:pPr>
            <a:r>
              <a:rPr lang="en-US" dirty="0"/>
              <a:t>COIL Projects at THUAS</a:t>
            </a:r>
          </a:p>
        </p:txBody>
      </p:sp>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7</a:t>
            </a:fld>
            <a:endParaRPr lang="en-GB" dirty="0"/>
          </a:p>
        </p:txBody>
      </p:sp>
      <p:sp>
        <p:nvSpPr>
          <p:cNvPr id="6" name="Tijdelijke aanduiding voor inhoud 2">
            <a:extLst>
              <a:ext uri="{FF2B5EF4-FFF2-40B4-BE49-F238E27FC236}">
                <a16:creationId xmlns:a16="http://schemas.microsoft.com/office/drawing/2014/main" id="{347A5212-062A-4069-823B-F6ED8CA45A7C}"/>
              </a:ext>
            </a:extLst>
          </p:cNvPr>
          <p:cNvSpPr txBox="1">
            <a:spLocks/>
          </p:cNvSpPr>
          <p:nvPr/>
        </p:nvSpPr>
        <p:spPr>
          <a:xfrm>
            <a:off x="7536160" y="1988840"/>
            <a:ext cx="3960440" cy="3985854"/>
          </a:xfrm>
          <a:prstGeom prst="rect">
            <a:avLst/>
          </a:prstGeom>
        </p:spPr>
        <p:txBody>
          <a:bodyPr vert="horz" lIns="91440" tIns="45720" rIns="91440" bIns="45720" rtlCol="0">
            <a:normAutofit/>
          </a:bodyPr>
          <a:lstStyle>
            <a:lvl1pPr marL="0" indent="0" algn="l" defTabSz="914400" rtl="0" eaLnBrk="1" latinLnBrk="0" hangingPunct="1">
              <a:lnSpc>
                <a:spcPct val="133000"/>
              </a:lnSpc>
              <a:spcBef>
                <a:spcPts val="0"/>
              </a:spcBef>
              <a:spcAft>
                <a:spcPts val="0"/>
              </a:spcAft>
              <a:buFont typeface="Arial" panose="020B0604020202020204" pitchFamily="34" charset="0"/>
              <a:buNone/>
              <a:defRPr sz="2000" kern="1200">
                <a:solidFill>
                  <a:schemeClr val="tx2"/>
                </a:solidFill>
                <a:latin typeface="+mn-lt"/>
                <a:ea typeface="+mn-ea"/>
                <a:cs typeface="Arial" panose="020B0604020202020204" pitchFamily="34" charset="0"/>
              </a:defRPr>
            </a:lvl1pPr>
            <a:lvl2pPr marL="261938" indent="-261938"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536575" indent="-27463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812800" indent="-2762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160463" indent="-25558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b="1" dirty="0">
                <a:latin typeface="+mj-lt"/>
              </a:rPr>
              <a:t>Short description</a:t>
            </a:r>
          </a:p>
          <a:p>
            <a:pPr algn="just"/>
            <a:r>
              <a:rPr lang="en-US" sz="1200" dirty="0"/>
              <a:t>Students worked on a multiple assignments together in groups to understand criminal justice from the US perspective (New York state law), the international approach (ICC) and the European viewpoint (depending on the nationalities in the class). They </a:t>
            </a:r>
            <a:r>
              <a:rPr lang="en-US" sz="1200" dirty="0" err="1"/>
              <a:t>analysed</a:t>
            </a:r>
            <a:r>
              <a:rPr lang="en-US" sz="1200" dirty="0"/>
              <a:t> two cases together, one at the NY state court and one at the ICC and reflected on various aspects of (international) criminal justice. </a:t>
            </a:r>
            <a:endParaRPr lang="en-150" sz="1200" dirty="0"/>
          </a:p>
          <a:p>
            <a:endParaRPr lang="nl-NL" dirty="0"/>
          </a:p>
        </p:txBody>
      </p:sp>
    </p:spTree>
    <p:extLst>
      <p:ext uri="{BB962C8B-B14F-4D97-AF65-F5344CB8AC3E}">
        <p14:creationId xmlns:p14="http://schemas.microsoft.com/office/powerpoint/2010/main" val="203730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9536" y="1305702"/>
            <a:ext cx="9214676" cy="373436"/>
          </a:xfrm>
        </p:spPr>
        <p:txBody>
          <a:bodyPr/>
          <a:lstStyle/>
          <a:p>
            <a:r>
              <a:rPr lang="nl-NL" sz="2400" dirty="0"/>
              <a:t>European Studies – Minor International </a:t>
            </a:r>
            <a:r>
              <a:rPr lang="nl-NL" sz="2400" dirty="0" err="1"/>
              <a:t>Law</a:t>
            </a:r>
            <a:r>
              <a:rPr lang="nl-NL" sz="2400" dirty="0"/>
              <a:t> (2)</a:t>
            </a:r>
          </a:p>
        </p:txBody>
      </p:sp>
      <p:sp>
        <p:nvSpPr>
          <p:cNvPr id="3" name="Tijdelijke aanduiding voor inhoud 2"/>
          <p:cNvSpPr>
            <a:spLocks noGrp="1"/>
          </p:cNvSpPr>
          <p:nvPr>
            <p:ph idx="1"/>
          </p:nvPr>
        </p:nvSpPr>
        <p:spPr>
          <a:xfrm>
            <a:off x="1919536" y="2070299"/>
            <a:ext cx="7114540" cy="3446933"/>
          </a:xfrm>
        </p:spPr>
        <p:txBody>
          <a:bodyPr>
            <a:normAutofit/>
          </a:bodyPr>
          <a:lstStyle/>
          <a:p>
            <a:r>
              <a:rPr lang="nl-NL" sz="1200" b="1" dirty="0">
                <a:latin typeface="+mj-lt"/>
              </a:rPr>
              <a:t>COIL course </a:t>
            </a:r>
            <a:r>
              <a:rPr lang="nl-NL" sz="1200" b="1" dirty="0" err="1">
                <a:latin typeface="+mj-lt"/>
              </a:rPr>
              <a:t>duration</a:t>
            </a:r>
            <a:endParaRPr lang="nl-NL" sz="1200" b="1" dirty="0">
              <a:latin typeface="+mj-lt"/>
            </a:endParaRPr>
          </a:p>
          <a:p>
            <a:r>
              <a:rPr lang="nl-NL" sz="1200" dirty="0"/>
              <a:t>8 weeks</a:t>
            </a:r>
          </a:p>
          <a:p>
            <a:pPr marL="285750" indent="-285750">
              <a:buFont typeface="Arial" panose="020B0604020202020204" pitchFamily="34" charset="0"/>
              <a:buChar char="•"/>
            </a:pPr>
            <a:endParaRPr lang="nl-NL" sz="1200" dirty="0"/>
          </a:p>
          <a:p>
            <a:r>
              <a:rPr lang="nl-NL" sz="1200" b="1" dirty="0">
                <a:latin typeface="+mj-lt"/>
              </a:rPr>
              <a:t>How long students work with each </a:t>
            </a:r>
            <a:r>
              <a:rPr lang="nl-NL" sz="1200" b="1" dirty="0" err="1">
                <a:latin typeface="+mj-lt"/>
              </a:rPr>
              <a:t>other</a:t>
            </a:r>
            <a:r>
              <a:rPr lang="nl-NL" sz="1200" b="1" dirty="0">
                <a:latin typeface="+mj-lt"/>
              </a:rPr>
              <a:t>?	</a:t>
            </a:r>
          </a:p>
          <a:p>
            <a:r>
              <a:rPr lang="en-US" sz="1200" dirty="0"/>
              <a:t>There are no strict requirements as long as the work gets done by both groups together.</a:t>
            </a:r>
          </a:p>
          <a:p>
            <a:endParaRPr lang="nl-NL" sz="1200" dirty="0"/>
          </a:p>
          <a:p>
            <a:r>
              <a:rPr lang="en-US" sz="1200" b="1" dirty="0">
                <a:latin typeface="+mj-lt"/>
              </a:rPr>
              <a:t>How many times students meet?</a:t>
            </a:r>
          </a:p>
          <a:p>
            <a:r>
              <a:rPr lang="en-US" sz="1200" dirty="0"/>
              <a:t>Students schedule their own time, some work synchronously, others not.</a:t>
            </a:r>
          </a:p>
          <a:p>
            <a:endParaRPr lang="en-US" sz="1200" dirty="0"/>
          </a:p>
          <a:p>
            <a:r>
              <a:rPr lang="nl-NL" sz="1200" b="1" dirty="0">
                <a:latin typeface="+mj-lt"/>
              </a:rPr>
              <a:t>How do students meet?</a:t>
            </a:r>
          </a:p>
          <a:p>
            <a:r>
              <a:rPr lang="en-US" sz="1200" dirty="0"/>
              <a:t>Mostly met via Skype, FaceTime, zoom and WhatsApp, but the tools are up to them</a:t>
            </a:r>
            <a:endParaRPr lang="nl-NL" sz="1200" dirty="0"/>
          </a:p>
          <a:p>
            <a:pPr marL="285750" indent="-285750">
              <a:buFont typeface="Arial" panose="020B0604020202020204" pitchFamily="34" charset="0"/>
              <a:buChar char="•"/>
            </a:pPr>
            <a:endParaRPr lang="nl-NL" sz="1400" dirty="0"/>
          </a:p>
        </p:txBody>
      </p:sp>
      <p:sp>
        <p:nvSpPr>
          <p:cNvPr id="4" name="Tijdelijke aanduiding voor voettekst 3"/>
          <p:cNvSpPr>
            <a:spLocks noGrp="1"/>
          </p:cNvSpPr>
          <p:nvPr>
            <p:ph type="ftr" sz="quarter" idx="3"/>
          </p:nvPr>
        </p:nvSpPr>
        <p:spPr>
          <a:xfrm>
            <a:off x="911424" y="6405099"/>
            <a:ext cx="4114800" cy="176395"/>
          </a:xfrm>
        </p:spPr>
        <p:txBody>
          <a:bodyPr/>
          <a:lstStyle/>
          <a:p>
            <a:pPr marL="12700" algn="l">
              <a:lnSpc>
                <a:spcPts val="1535"/>
              </a:lnSpc>
            </a:pPr>
            <a:r>
              <a:rPr lang="en-US" dirty="0"/>
              <a:t>COIL Projects at THUAS</a:t>
            </a:r>
          </a:p>
        </p:txBody>
      </p:sp>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8</a:t>
            </a:fld>
            <a:endParaRPr lang="en-GB" dirty="0"/>
          </a:p>
        </p:txBody>
      </p:sp>
      <p:sp>
        <p:nvSpPr>
          <p:cNvPr id="6" name="Tijdelijke aanduiding voor inhoud 2">
            <a:extLst>
              <a:ext uri="{FF2B5EF4-FFF2-40B4-BE49-F238E27FC236}">
                <a16:creationId xmlns:a16="http://schemas.microsoft.com/office/drawing/2014/main" id="{347A5212-062A-4069-823B-F6ED8CA45A7C}"/>
              </a:ext>
            </a:extLst>
          </p:cNvPr>
          <p:cNvSpPr txBox="1">
            <a:spLocks/>
          </p:cNvSpPr>
          <p:nvPr/>
        </p:nvSpPr>
        <p:spPr>
          <a:xfrm>
            <a:off x="7536160" y="1988840"/>
            <a:ext cx="3658156" cy="3985854"/>
          </a:xfrm>
          <a:prstGeom prst="rect">
            <a:avLst/>
          </a:prstGeom>
        </p:spPr>
        <p:txBody>
          <a:bodyPr vert="horz" lIns="91440" tIns="45720" rIns="91440" bIns="45720" rtlCol="0">
            <a:normAutofit/>
          </a:bodyPr>
          <a:lstStyle>
            <a:lvl1pPr marL="0" indent="0" algn="l" defTabSz="914400" rtl="0" eaLnBrk="1" latinLnBrk="0" hangingPunct="1">
              <a:lnSpc>
                <a:spcPct val="133000"/>
              </a:lnSpc>
              <a:spcBef>
                <a:spcPts val="0"/>
              </a:spcBef>
              <a:spcAft>
                <a:spcPts val="0"/>
              </a:spcAft>
              <a:buFont typeface="Arial" panose="020B0604020202020204" pitchFamily="34" charset="0"/>
              <a:buNone/>
              <a:defRPr sz="2000" kern="1200">
                <a:solidFill>
                  <a:schemeClr val="tx2"/>
                </a:solidFill>
                <a:latin typeface="+mn-lt"/>
                <a:ea typeface="+mn-ea"/>
                <a:cs typeface="Arial" panose="020B0604020202020204" pitchFamily="34" charset="0"/>
              </a:defRPr>
            </a:lvl1pPr>
            <a:lvl2pPr marL="261938" indent="-261938"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536575" indent="-27463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812800" indent="-2762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160463" indent="-25558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600" b="1" dirty="0"/>
          </a:p>
        </p:txBody>
      </p:sp>
    </p:spTree>
    <p:extLst>
      <p:ext uri="{BB962C8B-B14F-4D97-AF65-F5344CB8AC3E}">
        <p14:creationId xmlns:p14="http://schemas.microsoft.com/office/powerpoint/2010/main" val="248598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5940" y="940404"/>
            <a:ext cx="7114540" cy="705834"/>
          </a:xfrm>
        </p:spPr>
        <p:txBody>
          <a:bodyPr/>
          <a:lstStyle/>
          <a:p>
            <a:r>
              <a:rPr lang="nl-NL" sz="2400" dirty="0"/>
              <a:t>Public International Law</a:t>
            </a:r>
            <a:br>
              <a:rPr lang="nl-NL" sz="2400" dirty="0"/>
            </a:br>
            <a:endParaRPr lang="nl-NL" sz="2400" dirty="0"/>
          </a:p>
        </p:txBody>
      </p:sp>
      <p:sp>
        <p:nvSpPr>
          <p:cNvPr id="3" name="Tijdelijke aanduiding voor inhoud 2"/>
          <p:cNvSpPr>
            <a:spLocks noGrp="1"/>
          </p:cNvSpPr>
          <p:nvPr>
            <p:ph idx="1"/>
          </p:nvPr>
        </p:nvSpPr>
        <p:spPr>
          <a:xfrm>
            <a:off x="1559496" y="1556792"/>
            <a:ext cx="7114540" cy="4334800"/>
          </a:xfrm>
        </p:spPr>
        <p:txBody>
          <a:bodyPr>
            <a:normAutofit fontScale="92500" lnSpcReduction="10000"/>
          </a:bodyPr>
          <a:lstStyle/>
          <a:p>
            <a:r>
              <a:rPr lang="nl-NL" sz="1300" dirty="0">
                <a:latin typeface="+mj-lt"/>
              </a:rPr>
              <a:t>Program</a:t>
            </a:r>
            <a:r>
              <a:rPr lang="nl-NL" sz="1300" i="1" dirty="0"/>
              <a:t>		European Studies – Minor International </a:t>
            </a:r>
            <a:r>
              <a:rPr lang="nl-NL" sz="1300" i="1" dirty="0" err="1"/>
              <a:t>Law</a:t>
            </a:r>
            <a:endParaRPr lang="nl-NL" sz="1300" i="1" dirty="0"/>
          </a:p>
          <a:p>
            <a:endParaRPr lang="nl-NL" sz="1300" i="1" dirty="0"/>
          </a:p>
          <a:p>
            <a:r>
              <a:rPr lang="nl-NL" sz="1300" b="1" dirty="0">
                <a:latin typeface="+mj-lt"/>
              </a:rPr>
              <a:t>THUAS</a:t>
            </a:r>
            <a:r>
              <a:rPr lang="nl-NL" sz="1300" b="1" dirty="0"/>
              <a:t>		</a:t>
            </a:r>
            <a:r>
              <a:rPr lang="nl-NL" sz="1300" dirty="0" err="1"/>
              <a:t>Years</a:t>
            </a:r>
            <a:r>
              <a:rPr lang="nl-NL" sz="1300" dirty="0"/>
              <a:t> 3 &amp; 4</a:t>
            </a:r>
          </a:p>
          <a:p>
            <a:r>
              <a:rPr lang="nl-NL" sz="1300" b="1" dirty="0">
                <a:latin typeface="+mj-lt"/>
              </a:rPr>
              <a:t>Partner</a:t>
            </a:r>
            <a:r>
              <a:rPr lang="nl-NL" sz="1300" b="1" dirty="0"/>
              <a:t>		</a:t>
            </a:r>
            <a:r>
              <a:rPr lang="en-US" sz="1300" dirty="0"/>
              <a:t>Northeast Wisconsin Technical College</a:t>
            </a:r>
          </a:p>
          <a:p>
            <a:pPr lvl="5"/>
            <a:r>
              <a:rPr lang="en-US" sz="1300" dirty="0">
                <a:solidFill>
                  <a:schemeClr val="accent1"/>
                </a:solidFill>
              </a:rPr>
              <a:t>Immigration Law course</a:t>
            </a:r>
          </a:p>
          <a:p>
            <a:pPr lvl="5"/>
            <a:r>
              <a:rPr lang="en-US" sz="1300" dirty="0">
                <a:solidFill>
                  <a:schemeClr val="accent1"/>
                </a:solidFill>
              </a:rPr>
              <a:t>Years unknown</a:t>
            </a:r>
          </a:p>
          <a:p>
            <a:pPr marL="2286000" lvl="5" indent="0">
              <a:buNone/>
            </a:pPr>
            <a:endParaRPr lang="en-US" sz="1300" dirty="0"/>
          </a:p>
          <a:p>
            <a:r>
              <a:rPr lang="nl-NL" sz="1300" b="1" dirty="0">
                <a:latin typeface="+mj-lt"/>
              </a:rPr>
              <a:t>Digital means</a:t>
            </a:r>
            <a:r>
              <a:rPr lang="nl-NL" sz="1300" b="1" dirty="0"/>
              <a:t>	</a:t>
            </a:r>
            <a:r>
              <a:rPr lang="nl-NL" sz="1300" dirty="0"/>
              <a:t>Facebook, Blackboard</a:t>
            </a:r>
          </a:p>
          <a:p>
            <a:endParaRPr lang="nl-NL" sz="1300" b="1" dirty="0"/>
          </a:p>
          <a:p>
            <a:r>
              <a:rPr lang="nl-NL" sz="1300" b="1" dirty="0">
                <a:latin typeface="+mj-lt"/>
              </a:rPr>
              <a:t>Course </a:t>
            </a:r>
            <a:r>
              <a:rPr lang="nl-NL" sz="1300" b="1" dirty="0" err="1">
                <a:latin typeface="+mj-lt"/>
              </a:rPr>
              <a:t>Duration</a:t>
            </a:r>
            <a:r>
              <a:rPr lang="nl-NL" sz="1300" b="1" dirty="0"/>
              <a:t>	</a:t>
            </a:r>
            <a:r>
              <a:rPr lang="nl-NL" sz="1300" dirty="0"/>
              <a:t>12 weeks</a:t>
            </a:r>
          </a:p>
          <a:p>
            <a:endParaRPr lang="nl-NL" sz="1300" b="1" dirty="0"/>
          </a:p>
          <a:p>
            <a:r>
              <a:rPr lang="nl-NL" sz="1300" b="1" dirty="0">
                <a:latin typeface="+mj-lt"/>
              </a:rPr>
              <a:t>Contact</a:t>
            </a:r>
            <a:r>
              <a:rPr lang="nl-NL" sz="1300" b="1" dirty="0"/>
              <a:t>		</a:t>
            </a:r>
            <a:r>
              <a:rPr lang="en-US" sz="1300" dirty="0"/>
              <a:t>Mari-Jose </a:t>
            </a:r>
            <a:r>
              <a:rPr lang="en-US" sz="1300" dirty="0" err="1"/>
              <a:t>Weijerman</a:t>
            </a:r>
            <a:endParaRPr lang="en-US" sz="1300" dirty="0"/>
          </a:p>
          <a:p>
            <a:r>
              <a:rPr lang="en-US" sz="1300" dirty="0"/>
              <a:t>		</a:t>
            </a:r>
            <a:r>
              <a:rPr lang="en-US" sz="1300" dirty="0" err="1"/>
              <a:t>m.j.weijerman@hhs.nl</a:t>
            </a:r>
            <a:endParaRPr lang="en-US" sz="1300" dirty="0"/>
          </a:p>
          <a:p>
            <a:endParaRPr lang="nl-NL" b="1" dirty="0"/>
          </a:p>
        </p:txBody>
      </p:sp>
      <p:sp>
        <p:nvSpPr>
          <p:cNvPr id="4" name="Tijdelijke aanduiding voor voettekst 3"/>
          <p:cNvSpPr>
            <a:spLocks noGrp="1"/>
          </p:cNvSpPr>
          <p:nvPr>
            <p:ph type="ftr" sz="quarter" idx="3"/>
          </p:nvPr>
        </p:nvSpPr>
        <p:spPr>
          <a:xfrm>
            <a:off x="911424" y="6405099"/>
            <a:ext cx="4114800" cy="176395"/>
          </a:xfrm>
        </p:spPr>
        <p:txBody>
          <a:bodyPr/>
          <a:lstStyle/>
          <a:p>
            <a:pPr marL="12700" algn="l">
              <a:lnSpc>
                <a:spcPts val="1535"/>
              </a:lnSpc>
            </a:pPr>
            <a:r>
              <a:rPr lang="en-US" dirty="0"/>
              <a:t>COIL Projects at THUAS</a:t>
            </a:r>
          </a:p>
        </p:txBody>
      </p:sp>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9</a:t>
            </a:fld>
            <a:endParaRPr lang="en-GB" dirty="0"/>
          </a:p>
        </p:txBody>
      </p:sp>
      <p:sp>
        <p:nvSpPr>
          <p:cNvPr id="6" name="Tijdelijke aanduiding voor inhoud 2">
            <a:extLst>
              <a:ext uri="{FF2B5EF4-FFF2-40B4-BE49-F238E27FC236}">
                <a16:creationId xmlns:a16="http://schemas.microsoft.com/office/drawing/2014/main" id="{347A5212-062A-4069-823B-F6ED8CA45A7C}"/>
              </a:ext>
            </a:extLst>
          </p:cNvPr>
          <p:cNvSpPr txBox="1">
            <a:spLocks/>
          </p:cNvSpPr>
          <p:nvPr/>
        </p:nvSpPr>
        <p:spPr>
          <a:xfrm>
            <a:off x="7536160" y="1556792"/>
            <a:ext cx="3658156" cy="3985854"/>
          </a:xfrm>
          <a:prstGeom prst="rect">
            <a:avLst/>
          </a:prstGeom>
        </p:spPr>
        <p:txBody>
          <a:bodyPr vert="horz" lIns="91440" tIns="45720" rIns="91440" bIns="45720" rtlCol="0">
            <a:normAutofit/>
          </a:bodyPr>
          <a:lstStyle>
            <a:lvl1pPr marL="0" indent="0" algn="l" defTabSz="914400" rtl="0" eaLnBrk="1" latinLnBrk="0" hangingPunct="1">
              <a:lnSpc>
                <a:spcPct val="133000"/>
              </a:lnSpc>
              <a:spcBef>
                <a:spcPts val="0"/>
              </a:spcBef>
              <a:spcAft>
                <a:spcPts val="0"/>
              </a:spcAft>
              <a:buFont typeface="Arial" panose="020B0604020202020204" pitchFamily="34" charset="0"/>
              <a:buNone/>
              <a:defRPr sz="2000" kern="1200">
                <a:solidFill>
                  <a:schemeClr val="tx2"/>
                </a:solidFill>
                <a:latin typeface="+mn-lt"/>
                <a:ea typeface="+mn-ea"/>
                <a:cs typeface="Arial" panose="020B0604020202020204" pitchFamily="34" charset="0"/>
              </a:defRPr>
            </a:lvl1pPr>
            <a:lvl2pPr marL="261938" indent="-261938"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536575" indent="-27463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812800" indent="-2762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160463" indent="-255588"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b="1" dirty="0">
                <a:latin typeface="+mj-lt"/>
              </a:rPr>
              <a:t>Short description</a:t>
            </a:r>
          </a:p>
          <a:p>
            <a:pPr algn="just"/>
            <a:r>
              <a:rPr lang="en-US" sz="1200" dirty="0"/>
              <a:t>The COIL course focus is on content learning &amp; applying, not on acquiring 21st century skills or improving language skills (high on content, low on skills).</a:t>
            </a:r>
          </a:p>
          <a:p>
            <a:pPr algn="just"/>
            <a:r>
              <a:rPr lang="en-US" sz="1200" dirty="0"/>
              <a:t>Learning objective of the coil part of the course: to develop &amp; to increase awareness of the different takes/ viewpoints on the role of  international law. Content allows for different interpretations, applications, analyses. 4 assignments for groups (4/5 persons per group).</a:t>
            </a:r>
            <a:endParaRPr lang="nl-NL" sz="1200" dirty="0"/>
          </a:p>
        </p:txBody>
      </p:sp>
    </p:spTree>
    <p:extLst>
      <p:ext uri="{BB962C8B-B14F-4D97-AF65-F5344CB8AC3E}">
        <p14:creationId xmlns:p14="http://schemas.microsoft.com/office/powerpoint/2010/main" val="172530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e7eb5fd271471ceb031aa7637231df710576e42"/>
</p:tagLst>
</file>

<file path=ppt/theme/theme1.xml><?xml version="1.0" encoding="utf-8"?>
<a:theme xmlns:a="http://schemas.openxmlformats.org/drawingml/2006/main" name="Kantoorthema">
  <a:themeElements>
    <a:clrScheme name="HHS">
      <a:dk1>
        <a:sysClr val="windowText" lastClr="000000"/>
      </a:dk1>
      <a:lt1>
        <a:sysClr val="window" lastClr="FFFFFF"/>
      </a:lt1>
      <a:dk2>
        <a:srgbClr val="213343"/>
      </a:dk2>
      <a:lt2>
        <a:srgbClr val="E7E6E6"/>
      </a:lt2>
      <a:accent1>
        <a:srgbClr val="9EA700"/>
      </a:accent1>
      <a:accent2>
        <a:srgbClr val="213343"/>
      </a:accent2>
      <a:accent3>
        <a:srgbClr val="9EA700"/>
      </a:accent3>
      <a:accent4>
        <a:srgbClr val="213343"/>
      </a:accent4>
      <a:accent5>
        <a:srgbClr val="9EA700"/>
      </a:accent5>
      <a:accent6>
        <a:srgbClr val="213343"/>
      </a:accent6>
      <a:hlink>
        <a:srgbClr val="213343"/>
      </a:hlink>
      <a:folHlink>
        <a:srgbClr val="213343"/>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2000" dirty="0" smtClean="0">
            <a:solidFill>
              <a:srgbClr val="213343"/>
            </a:solidFill>
            <a:latin typeface="+mj-lt"/>
          </a:defRPr>
        </a:defPPr>
      </a:lstStyle>
    </a:txDef>
  </a:objectDefaults>
  <a:extraClrSchemeLst/>
  <a:extLst>
    <a:ext uri="{05A4C25C-085E-4340-85A3-A5531E510DB2}">
      <thm15:themeFamily xmlns:thm15="http://schemas.microsoft.com/office/thememl/2012/main" name="HHS-ppt-template-EN-16x9" id="{87199ADE-4C50-B847-A286-10C58690CCC9}" vid="{6B3F7261-A754-784D-B208-BE4CBFA501B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E6F5B751F5354C9495958C9E7CE1E8" ma:contentTypeVersion="4" ma:contentTypeDescription="Een nieuw document maken." ma:contentTypeScope="" ma:versionID="657170b51388ce04ddbe8ea28c0c5b74">
  <xsd:schema xmlns:xsd="http://www.w3.org/2001/XMLSchema" xmlns:xs="http://www.w3.org/2001/XMLSchema" xmlns:p="http://schemas.microsoft.com/office/2006/metadata/properties" xmlns:ns2="de3c07b9-da40-48de-9315-0443ed8b0652" targetNamespace="http://schemas.microsoft.com/office/2006/metadata/properties" ma:root="true" ma:fieldsID="8d0081ab85d1f36dcf0cc1e467aac56d" ns2:_="">
    <xsd:import namespace="de3c07b9-da40-48de-9315-0443ed8b06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3c07b9-da40-48de-9315-0443ed8b06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EAC98B-B379-47EB-8A4D-0A0E49B1F4C1}"/>
</file>

<file path=customXml/itemProps2.xml><?xml version="1.0" encoding="utf-8"?>
<ds:datastoreItem xmlns:ds="http://schemas.openxmlformats.org/officeDocument/2006/customXml" ds:itemID="{15B71AFE-47E3-45D8-A2FD-D0BFD371B9A1}"/>
</file>

<file path=customXml/itemProps3.xml><?xml version="1.0" encoding="utf-8"?>
<ds:datastoreItem xmlns:ds="http://schemas.openxmlformats.org/officeDocument/2006/customXml" ds:itemID="{3030F9B5-5DF6-4CE7-8092-4D64F669D449}"/>
</file>

<file path=docProps/app.xml><?xml version="1.0" encoding="utf-8"?>
<Properties xmlns="http://schemas.openxmlformats.org/officeDocument/2006/extended-properties" xmlns:vt="http://schemas.openxmlformats.org/officeDocument/2006/docPropsVTypes">
  <Template>HHS-ppt-template-EN-16x9</Template>
  <TotalTime>1439</TotalTime>
  <Words>2234</Words>
  <Application>Microsoft Macintosh PowerPoint</Application>
  <PresentationFormat>Widescreen</PresentationFormat>
  <Paragraphs>333</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 Black</vt:lpstr>
      <vt:lpstr>Calibri</vt:lpstr>
      <vt:lpstr>Kantoorthema</vt:lpstr>
      <vt:lpstr>Collaborative Online International Learning (COIL)</vt:lpstr>
      <vt:lpstr>PowerPoint Presentation</vt:lpstr>
      <vt:lpstr>Slide of contents</vt:lpstr>
      <vt:lpstr>About COIL </vt:lpstr>
      <vt:lpstr>Key COIL Messages</vt:lpstr>
      <vt:lpstr>Coil projects at Thuas</vt:lpstr>
      <vt:lpstr>European Studies – Minor International Law (1)</vt:lpstr>
      <vt:lpstr>European Studies – Minor International Law (2)</vt:lpstr>
      <vt:lpstr>Public International Law </vt:lpstr>
      <vt:lpstr>Comparison of Dutch and Spanish National Nutritional Guidelines (1)</vt:lpstr>
      <vt:lpstr>Comparison of Dutch and Spanish National Nutritional Guidelines (2)</vt:lpstr>
      <vt:lpstr>Nutrition &amp; Dietetics, Minor Sociology and Psychology of Food (1)</vt:lpstr>
      <vt:lpstr>Nutrition &amp; Dietetics, Minor Sociology and Psychology of Food (2)</vt:lpstr>
      <vt:lpstr>Nutritional habits, food patterns and national recommendations  (1)</vt:lpstr>
      <vt:lpstr>Nutritional habits, food patterns and national recommendations  (2)</vt:lpstr>
      <vt:lpstr>Health promotion across borders  (1)</vt:lpstr>
      <vt:lpstr>Health promotion across borders  (2)</vt:lpstr>
      <vt:lpstr>Food Quality and Hygiene   (1)</vt:lpstr>
      <vt:lpstr>Food Quality and Hygiene   (2)</vt:lpstr>
      <vt:lpstr>Sport Management International Online (1)</vt:lpstr>
      <vt:lpstr>Sport Management International Online (2)</vt:lpstr>
      <vt:lpstr>Assignment for practical portfolio for Journalism and Media      (1)</vt:lpstr>
      <vt:lpstr>Assignment for practical portfolio for Journalism and Media      (2)</vt:lpstr>
      <vt:lpstr>Duurzame wereld - Intercultural Communication  (1)</vt:lpstr>
      <vt:lpstr>Duurzame wereld - Intercultural Communication  (2)</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Online International Learning (COIL)</dc:title>
  <dc:subject/>
  <dc:creator>Diósi, G. (16094352)</dc:creator>
  <cp:keywords/>
  <dc:description/>
  <cp:lastModifiedBy>Metiarij, R. (14026007)</cp:lastModifiedBy>
  <cp:revision>30</cp:revision>
  <dcterms:created xsi:type="dcterms:W3CDTF">2020-06-09T07:06:19Z</dcterms:created>
  <dcterms:modified xsi:type="dcterms:W3CDTF">2020-06-15T12:54:43Z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0x010100CEE6F5B751F5354C9495958C9E7CE1E8</vt:lpwstr>
  </property>
</Properties>
</file>